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0" r:id="rId3"/>
    <p:sldId id="269" r:id="rId4"/>
    <p:sldId id="258" r:id="rId5"/>
    <p:sldId id="259" r:id="rId6"/>
    <p:sldId id="261" r:id="rId7"/>
    <p:sldId id="26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62" r:id="rId17"/>
    <p:sldId id="263" r:id="rId18"/>
    <p:sldId id="266" r:id="rId19"/>
    <p:sldId id="279" r:id="rId20"/>
    <p:sldId id="280" r:id="rId21"/>
    <p:sldId id="268" r:id="rId22"/>
  </p:sldIdLst>
  <p:sldSz cx="9753600" cy="7315200"/>
  <p:notesSz cx="6858000" cy="9144000"/>
  <p:embeddedFontLst>
    <p:embeddedFont>
      <p:font typeface="Lato" panose="020F0502020204030203" pitchFamily="34" charset="0"/>
      <p:regular r:id="rId23"/>
      <p:bold r:id="rId24"/>
      <p:italic r:id="rId25"/>
      <p:boldItalic r:id="rId26"/>
    </p:embeddedFont>
    <p:embeddedFont>
      <p:font typeface="Open Sans Extra Bold" panose="020B0604020202020204" charset="0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6" autoAdjust="0"/>
    <p:restoredTop sz="94649" autoAdjust="0"/>
  </p:normalViewPr>
  <p:slideViewPr>
    <p:cSldViewPr>
      <p:cViewPr varScale="1">
        <p:scale>
          <a:sx n="73" d="100"/>
          <a:sy n="73" d="100"/>
        </p:scale>
        <p:origin x="1747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-5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ww.peddinghaus.com/about/.video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258618" y="4839855"/>
            <a:ext cx="10248684" cy="2476711"/>
          </a:xfrm>
          <a:custGeom>
            <a:avLst/>
            <a:gdLst/>
            <a:ahLst/>
            <a:cxnLst/>
            <a:rect l="l" t="t" r="r" b="b"/>
            <a:pathLst>
              <a:path w="10248684" h="2476711">
                <a:moveTo>
                  <a:pt x="0" y="0"/>
                </a:moveTo>
                <a:lnTo>
                  <a:pt x="10248683" y="0"/>
                </a:lnTo>
                <a:lnTo>
                  <a:pt x="10248683" y="2476711"/>
                </a:lnTo>
                <a:lnTo>
                  <a:pt x="0" y="24767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156901" b="-15690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572655" y="5236591"/>
            <a:ext cx="5972175" cy="1237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30"/>
              </a:lnSpc>
            </a:pPr>
            <a:r>
              <a:rPr lang="en-US" sz="4830" spc="48" dirty="0">
                <a:solidFill>
                  <a:srgbClr val="4D835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INTRODUCTION TO </a:t>
            </a:r>
            <a:br>
              <a:rPr lang="en-US" sz="4830" spc="48" dirty="0">
                <a:solidFill>
                  <a:srgbClr val="4D835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</a:br>
            <a:r>
              <a:rPr lang="en-US" sz="4830" spc="48" dirty="0">
                <a:solidFill>
                  <a:srgbClr val="4D835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PEDDINGHAUS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3418" y="6575445"/>
            <a:ext cx="5985022" cy="280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11"/>
              </a:lnSpc>
            </a:pPr>
            <a:r>
              <a:rPr lang="en-US" dirty="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June 2025 • Economic Alliance Meeting</a:t>
            </a:r>
          </a:p>
        </p:txBody>
      </p:sp>
      <p:pic>
        <p:nvPicPr>
          <p:cNvPr id="12" name="Picture 11" descr="A close up of a grey surface&#10;&#10;Description automatically generated">
            <a:extLst>
              <a:ext uri="{FF2B5EF4-FFF2-40B4-BE49-F238E27FC236}">
                <a16:creationId xmlns:a16="http://schemas.microsoft.com/office/drawing/2014/main" id="{F532E82C-1D85-D517-6C18-45D0FB8B5A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81" y="6083826"/>
            <a:ext cx="3917399" cy="753346"/>
          </a:xfrm>
          <a:prstGeom prst="rect">
            <a:avLst/>
          </a:prstGeom>
        </p:spPr>
      </p:pic>
      <p:pic>
        <p:nvPicPr>
          <p:cNvPr id="5" name="Google Shape;86;p13">
            <a:extLst>
              <a:ext uri="{FF2B5EF4-FFF2-40B4-BE49-F238E27FC236}">
                <a16:creationId xmlns:a16="http://schemas.microsoft.com/office/drawing/2014/main" id="{C2482661-34A0-2723-85FE-642A382AA8C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" y="4762"/>
            <a:ext cx="9752180" cy="48350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04875" y="381000"/>
            <a:ext cx="7943850" cy="794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68"/>
              </a:lnSpc>
            </a:pPr>
            <a:r>
              <a:rPr lang="en-US" sz="4830" dirty="0">
                <a:solidFill>
                  <a:srgbClr val="4D835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THE SHARD - LONDON</a:t>
            </a:r>
          </a:p>
        </p:txBody>
      </p:sp>
      <p:pic>
        <p:nvPicPr>
          <p:cNvPr id="2" name="Google Shape;143;p22" descr="https://www.peddinghaus.com/storage/photos/severfield-the-shard.jpg?imwidth=960">
            <a:extLst>
              <a:ext uri="{FF2B5EF4-FFF2-40B4-BE49-F238E27FC236}">
                <a16:creationId xmlns:a16="http://schemas.microsoft.com/office/drawing/2014/main" id="{E20252C9-AD59-6504-D544-A13D2152C56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4426" y="1371600"/>
            <a:ext cx="7817624" cy="5176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5586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04875" y="381000"/>
            <a:ext cx="7943850" cy="794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68"/>
              </a:lnSpc>
            </a:pPr>
            <a:r>
              <a:rPr lang="en-US" sz="4830" dirty="0">
                <a:solidFill>
                  <a:srgbClr val="4D835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110 N WACKER</a:t>
            </a:r>
          </a:p>
        </p:txBody>
      </p:sp>
      <p:pic>
        <p:nvPicPr>
          <p:cNvPr id="4" name="Google Shape;149;p23" descr="https://www.peddinghaus.com/storage/photos/1.jpg?imwidth=960">
            <a:extLst>
              <a:ext uri="{FF2B5EF4-FFF2-40B4-BE49-F238E27FC236}">
                <a16:creationId xmlns:a16="http://schemas.microsoft.com/office/drawing/2014/main" id="{E78AB202-8003-3FBD-860A-E4F1F59AB15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0732" y="1371600"/>
            <a:ext cx="8012136" cy="53049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5750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04875" y="381000"/>
            <a:ext cx="7943850" cy="794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68"/>
              </a:lnSpc>
            </a:pPr>
            <a:r>
              <a:rPr lang="en-US" sz="4830" dirty="0">
                <a:solidFill>
                  <a:srgbClr val="4D835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MCCORMICK PLACE</a:t>
            </a:r>
          </a:p>
        </p:txBody>
      </p:sp>
      <p:pic>
        <p:nvPicPr>
          <p:cNvPr id="2" name="Google Shape;155;p24" descr="https://www.peddinghaus.com/storage/photos/mccormick.jpg?imwidth=960">
            <a:extLst>
              <a:ext uri="{FF2B5EF4-FFF2-40B4-BE49-F238E27FC236}">
                <a16:creationId xmlns:a16="http://schemas.microsoft.com/office/drawing/2014/main" id="{CB9FB060-71ED-2D1F-70E9-9E106C05844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6539" y="1175705"/>
            <a:ext cx="8320522" cy="5509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890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04875" y="381000"/>
            <a:ext cx="7943850" cy="794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68"/>
              </a:lnSpc>
            </a:pPr>
            <a:r>
              <a:rPr lang="en-US" sz="4830" dirty="0">
                <a:solidFill>
                  <a:srgbClr val="4D835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DATA CENTERS</a:t>
            </a:r>
          </a:p>
        </p:txBody>
      </p:sp>
      <p:pic>
        <p:nvPicPr>
          <p:cNvPr id="4" name="Google Shape;161;p25" descr="https://www.peddinghaus.com/storage/photos/Tesla.jpg?imwidth=960">
            <a:extLst>
              <a:ext uri="{FF2B5EF4-FFF2-40B4-BE49-F238E27FC236}">
                <a16:creationId xmlns:a16="http://schemas.microsoft.com/office/drawing/2014/main" id="{AD7E85AF-3805-8367-9FCF-7D50B2E90DD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3737" y="1371600"/>
            <a:ext cx="8166125" cy="54068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1643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04875" y="381000"/>
            <a:ext cx="7943850" cy="794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68"/>
              </a:lnSpc>
            </a:pPr>
            <a:r>
              <a:rPr lang="en-US" sz="4830" dirty="0">
                <a:solidFill>
                  <a:srgbClr val="4D835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CHASE HEADQUARTERS</a:t>
            </a:r>
          </a:p>
        </p:txBody>
      </p:sp>
      <p:pic>
        <p:nvPicPr>
          <p:cNvPr id="2" name="Google Shape;167;p26">
            <a:extLst>
              <a:ext uri="{FF2B5EF4-FFF2-40B4-BE49-F238E27FC236}">
                <a16:creationId xmlns:a16="http://schemas.microsoft.com/office/drawing/2014/main" id="{73D86FDF-6288-3AD8-109C-6962BF34CB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4875" y="1371600"/>
            <a:ext cx="7943850" cy="53661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9019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04875" y="381000"/>
            <a:ext cx="7943850" cy="7804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68"/>
              </a:lnSpc>
            </a:pPr>
            <a:r>
              <a:rPr lang="en-US" sz="4400" dirty="0">
                <a:solidFill>
                  <a:srgbClr val="4D835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ONE WORLD TRADE CENTER</a:t>
            </a:r>
          </a:p>
        </p:txBody>
      </p:sp>
      <p:pic>
        <p:nvPicPr>
          <p:cNvPr id="2" name="Google Shape;173;p27" descr="One World Trade Center">
            <a:extLst>
              <a:ext uri="{FF2B5EF4-FFF2-40B4-BE49-F238E27FC236}">
                <a16:creationId xmlns:a16="http://schemas.microsoft.com/office/drawing/2014/main" id="{8305833D-5322-CA6C-57D3-A9A49EA80EB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7396" y="1371600"/>
            <a:ext cx="8158808" cy="5344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617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83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ap of the world&#10;&#10;Description automatically generated">
            <a:extLst>
              <a:ext uri="{FF2B5EF4-FFF2-40B4-BE49-F238E27FC236}">
                <a16:creationId xmlns:a16="http://schemas.microsoft.com/office/drawing/2014/main" id="{7CCA0679-25C3-9B14-3800-6C0F497690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86" y="2159491"/>
            <a:ext cx="6896228" cy="4759896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954994" y="779145"/>
            <a:ext cx="5396156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4226" spc="-42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COUNTRIES SERVED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54994" y="1600200"/>
            <a:ext cx="7122206" cy="1019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97" lvl="1" indent="-215899" algn="l">
              <a:lnSpc>
                <a:spcPts val="4299"/>
              </a:lnSpc>
              <a:buFont typeface="Arial"/>
              <a:buChar char="•"/>
            </a:pPr>
            <a:r>
              <a:rPr lang="en-US" sz="1999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100+ countries</a:t>
            </a:r>
          </a:p>
          <a:p>
            <a:pPr marL="431797" lvl="1" indent="-215899" algn="l">
              <a:lnSpc>
                <a:spcPts val="4299"/>
              </a:lnSpc>
              <a:buFont typeface="Arial"/>
              <a:buChar char="•"/>
            </a:pPr>
            <a:r>
              <a:rPr lang="en-US" sz="1999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Over 15,000 machines shipped around the world</a:t>
            </a:r>
          </a:p>
        </p:txBody>
      </p:sp>
      <p:pic>
        <p:nvPicPr>
          <p:cNvPr id="5" name="Picture 4" descr="A close up of a grey surface&#10;&#10;Description automatically generated">
            <a:extLst>
              <a:ext uri="{FF2B5EF4-FFF2-40B4-BE49-F238E27FC236}">
                <a16:creationId xmlns:a16="http://schemas.microsoft.com/office/drawing/2014/main" id="{7186C57C-9769-38F1-4862-B117C1C492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369" y="6477000"/>
            <a:ext cx="2918430" cy="56123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6615" y="811531"/>
            <a:ext cx="3895915" cy="587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4226" spc="-42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OUR GOAL?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31520" y="1695450"/>
            <a:ext cx="3895725" cy="1019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7" lvl="1" indent="-215899" algn="l">
              <a:lnSpc>
                <a:spcPts val="4299"/>
              </a:lnSpc>
              <a:buFont typeface="Arial"/>
              <a:buChar char="•"/>
            </a:pPr>
            <a:r>
              <a:rPr lang="en-US" sz="1999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Supply everything a fabricator needs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181600" y="1695450"/>
            <a:ext cx="4168496" cy="224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9" lvl="1" indent="-215899" algn="l">
              <a:lnSpc>
                <a:spcPts val="3639"/>
              </a:lnSpc>
              <a:buFont typeface="Arial"/>
              <a:buChar char="•"/>
            </a:pPr>
            <a:r>
              <a:rPr lang="en-US" sz="1999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Blaster</a:t>
            </a:r>
          </a:p>
          <a:p>
            <a:pPr marL="431799" lvl="1" indent="-215899" algn="l">
              <a:lnSpc>
                <a:spcPts val="3639"/>
              </a:lnSpc>
              <a:buFont typeface="Arial"/>
              <a:buChar char="•"/>
            </a:pPr>
            <a:r>
              <a:rPr lang="en-US" sz="1999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Automated Welder</a:t>
            </a:r>
          </a:p>
          <a:p>
            <a:pPr marL="431799" lvl="1" indent="-215899" algn="l">
              <a:lnSpc>
                <a:spcPts val="3639"/>
              </a:lnSpc>
              <a:buFont typeface="Arial"/>
              <a:buChar char="•"/>
            </a:pPr>
            <a:r>
              <a:rPr lang="en-US" sz="1999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Drill</a:t>
            </a:r>
          </a:p>
          <a:p>
            <a:pPr marL="431799" lvl="1" indent="-215899" algn="l">
              <a:lnSpc>
                <a:spcPts val="3639"/>
              </a:lnSpc>
              <a:buFont typeface="Arial"/>
              <a:buChar char="•"/>
            </a:pPr>
            <a:r>
              <a:rPr lang="en-US" sz="1999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Plate Machine</a:t>
            </a:r>
          </a:p>
          <a:p>
            <a:pPr marL="431799" lvl="1" indent="-215899" algn="l">
              <a:lnSpc>
                <a:spcPts val="3639"/>
              </a:lnSpc>
              <a:buFont typeface="Arial"/>
              <a:buChar char="•"/>
            </a:pPr>
            <a:r>
              <a:rPr lang="en-US" sz="1999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Saw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19050" y="4283077"/>
            <a:ext cx="10058400" cy="3127373"/>
            <a:chOff x="0" y="0"/>
            <a:chExt cx="13411200" cy="4169831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37107" b="15912"/>
            <a:stretch>
              <a:fillRect/>
            </a:stretch>
          </p:blipFill>
          <p:spPr>
            <a:xfrm>
              <a:off x="0" y="0"/>
              <a:ext cx="13411200" cy="416983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8675" y="457803"/>
            <a:ext cx="8096250" cy="741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82"/>
              </a:lnSpc>
            </a:pPr>
            <a:r>
              <a:rPr lang="en-US" sz="4400" dirty="0">
                <a:solidFill>
                  <a:srgbClr val="4D835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5</a:t>
            </a:r>
            <a:r>
              <a:rPr lang="en-US" sz="4400" baseline="30000" dirty="0">
                <a:solidFill>
                  <a:srgbClr val="4D835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TH</a:t>
            </a:r>
            <a:r>
              <a:rPr lang="en-US" sz="4400" dirty="0">
                <a:solidFill>
                  <a:srgbClr val="4D835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 GENERATION COMPANY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59802" y="1598739"/>
            <a:ext cx="7033997" cy="1882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4979" lvl="1" indent="-237490" algn="l">
              <a:lnSpc>
                <a:spcPts val="2991"/>
              </a:lnSpc>
              <a:buFont typeface="Arial"/>
              <a:buChar char="•"/>
            </a:pPr>
            <a:r>
              <a:rPr lang="en-US" sz="2000" spc="197" dirty="0">
                <a:solidFill>
                  <a:srgbClr val="F08522"/>
                </a:solidFill>
                <a:latin typeface="Lato"/>
                <a:ea typeface="Lato"/>
                <a:cs typeface="Lato"/>
                <a:sym typeface="Lato"/>
              </a:rPr>
              <a:t>Founded in 1903 in Gavelsburg, Germany</a:t>
            </a:r>
          </a:p>
          <a:p>
            <a:pPr marL="474979" lvl="1" indent="-237490" algn="l">
              <a:lnSpc>
                <a:spcPts val="2991"/>
              </a:lnSpc>
              <a:buFont typeface="Arial"/>
              <a:buChar char="•"/>
            </a:pPr>
            <a:r>
              <a:rPr lang="en-US" sz="2000" spc="197" dirty="0">
                <a:solidFill>
                  <a:srgbClr val="F08522"/>
                </a:solidFill>
                <a:latin typeface="Lato"/>
                <a:ea typeface="Lato"/>
                <a:cs typeface="Lato"/>
                <a:sym typeface="Lato"/>
              </a:rPr>
              <a:t>Started U.S. Operations in 1977</a:t>
            </a:r>
          </a:p>
          <a:p>
            <a:pPr marL="474979" lvl="1" indent="-237490" algn="l">
              <a:lnSpc>
                <a:spcPts val="2991"/>
              </a:lnSpc>
              <a:buFont typeface="Arial"/>
              <a:buChar char="•"/>
            </a:pPr>
            <a:r>
              <a:rPr lang="en-US" sz="2000" spc="197" dirty="0">
                <a:solidFill>
                  <a:srgbClr val="F08522"/>
                </a:solidFill>
                <a:latin typeface="Lato"/>
                <a:ea typeface="Lato"/>
                <a:cs typeface="Lato"/>
                <a:sym typeface="Lato"/>
              </a:rPr>
              <a:t>1997 – started Operation in South Caroline</a:t>
            </a:r>
          </a:p>
          <a:p>
            <a:pPr marL="474979" lvl="1" indent="-237490" algn="l">
              <a:lnSpc>
                <a:spcPts val="2991"/>
              </a:lnSpc>
              <a:buFont typeface="Arial"/>
              <a:buChar char="•"/>
            </a:pPr>
            <a:r>
              <a:rPr lang="en-US" sz="2000" spc="197" dirty="0">
                <a:solidFill>
                  <a:srgbClr val="F08522"/>
                </a:solidFill>
                <a:latin typeface="Lato"/>
                <a:ea typeface="Lato"/>
                <a:cs typeface="Lato"/>
                <a:sym typeface="Lato"/>
              </a:rPr>
              <a:t>2004 – Headquarters moved to Bradley, Illinois</a:t>
            </a:r>
          </a:p>
          <a:p>
            <a:pPr marL="474979" lvl="1" indent="-237490" algn="l">
              <a:lnSpc>
                <a:spcPts val="2991"/>
              </a:lnSpc>
              <a:buFont typeface="Arial"/>
              <a:buChar char="•"/>
            </a:pPr>
            <a:endParaRPr lang="en-US" sz="2000" spc="197" dirty="0">
              <a:solidFill>
                <a:srgbClr val="F0852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" name="Picture 4" descr="A close up of a grey surface&#10;&#10;Description automatically generated">
            <a:extLst>
              <a:ext uri="{FF2B5EF4-FFF2-40B4-BE49-F238E27FC236}">
                <a16:creationId xmlns:a16="http://schemas.microsoft.com/office/drawing/2014/main" id="{A25CD97C-1A5D-E7DB-3067-9BA9A51F7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6104051"/>
            <a:ext cx="3917399" cy="753346"/>
          </a:xfrm>
          <a:prstGeom prst="rect">
            <a:avLst/>
          </a:prstGeom>
        </p:spPr>
      </p:pic>
      <p:pic>
        <p:nvPicPr>
          <p:cNvPr id="4" name="Google Shape;193;p30">
            <a:extLst>
              <a:ext uri="{FF2B5EF4-FFF2-40B4-BE49-F238E27FC236}">
                <a16:creationId xmlns:a16="http://schemas.microsoft.com/office/drawing/2014/main" id="{D93E0FDC-06D4-B867-5934-0499B5321FE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60330" y="3495388"/>
            <a:ext cx="1420160" cy="2144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4;p30">
            <a:extLst>
              <a:ext uri="{FF2B5EF4-FFF2-40B4-BE49-F238E27FC236}">
                <a16:creationId xmlns:a16="http://schemas.microsoft.com/office/drawing/2014/main" id="{1E6F9A24-E4F7-FB3A-2492-90C7C1F29FC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18640" y="3720070"/>
            <a:ext cx="1420160" cy="199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89;p30">
            <a:extLst>
              <a:ext uri="{FF2B5EF4-FFF2-40B4-BE49-F238E27FC236}">
                <a16:creationId xmlns:a16="http://schemas.microsoft.com/office/drawing/2014/main" id="{BFE97C01-D9C3-56A9-C710-EAD85847CCC7}"/>
              </a:ext>
            </a:extLst>
          </p:cNvPr>
          <p:cNvPicPr preferRelativeResize="0">
            <a:picLocks noGrp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10400" y="2217576"/>
            <a:ext cx="2630372" cy="3945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91;p30">
            <a:extLst>
              <a:ext uri="{FF2B5EF4-FFF2-40B4-BE49-F238E27FC236}">
                <a16:creationId xmlns:a16="http://schemas.microsoft.com/office/drawing/2014/main" id="{288E513E-2565-BEDF-901B-20A942E7F73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67400" y="3505548"/>
            <a:ext cx="1294553" cy="1941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2;p30">
            <a:extLst>
              <a:ext uri="{FF2B5EF4-FFF2-40B4-BE49-F238E27FC236}">
                <a16:creationId xmlns:a16="http://schemas.microsoft.com/office/drawing/2014/main" id="{57CDB77C-12FA-51B1-6D52-80C3A33AB78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3510" y="3921328"/>
            <a:ext cx="1512583" cy="1810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83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54994" y="779145"/>
            <a:ext cx="7122206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4226" spc="-42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9 GLOBAL LOCATIONS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54994" y="1600200"/>
            <a:ext cx="5530375" cy="4879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31797" lvl="1" indent="-215899" algn="l">
              <a:lnSpc>
                <a:spcPts val="4299"/>
              </a:lnSpc>
              <a:buFont typeface="Arial"/>
              <a:buChar char="•"/>
            </a:pPr>
            <a:r>
              <a:rPr lang="en-US" sz="1999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Bradley, Illinois</a:t>
            </a:r>
          </a:p>
          <a:p>
            <a:pPr marL="431797" lvl="1" indent="-215899">
              <a:lnSpc>
                <a:spcPts val="4299"/>
              </a:lnSpc>
              <a:buFont typeface="Arial"/>
              <a:buChar char="•"/>
            </a:pPr>
            <a:r>
              <a:rPr lang="en-US" sz="1999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Kankakee, Illinois</a:t>
            </a:r>
          </a:p>
          <a:p>
            <a:pPr marL="431797" lvl="1" indent="-215899" algn="l">
              <a:lnSpc>
                <a:spcPts val="4299"/>
              </a:lnSpc>
              <a:buFont typeface="Arial"/>
              <a:buChar char="•"/>
            </a:pPr>
            <a:r>
              <a:rPr lang="en-US" sz="1999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Andrews, South Carolina</a:t>
            </a:r>
          </a:p>
          <a:p>
            <a:pPr marL="431797" lvl="1" indent="-215899" algn="l">
              <a:lnSpc>
                <a:spcPts val="4299"/>
              </a:lnSpc>
              <a:buFont typeface="Arial"/>
              <a:buChar char="•"/>
            </a:pPr>
            <a:r>
              <a:rPr lang="en-US" sz="1999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Gavelsburg, Germany</a:t>
            </a:r>
          </a:p>
          <a:p>
            <a:pPr marL="431797" lvl="1" indent="-215899" algn="l">
              <a:lnSpc>
                <a:spcPts val="4299"/>
              </a:lnSpc>
              <a:buFont typeface="Arial"/>
              <a:buChar char="•"/>
            </a:pPr>
            <a:r>
              <a:rPr lang="en-US" sz="1999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Victoria, Spain</a:t>
            </a:r>
          </a:p>
          <a:p>
            <a:pPr marL="431797" lvl="1" indent="-215899" algn="l">
              <a:lnSpc>
                <a:spcPts val="4299"/>
              </a:lnSpc>
              <a:buFont typeface="Arial"/>
              <a:buChar char="•"/>
            </a:pPr>
            <a:r>
              <a:rPr lang="en-US" sz="1999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Shanghai, China</a:t>
            </a:r>
          </a:p>
          <a:p>
            <a:pPr marL="431797" lvl="1" indent="-215899" algn="l">
              <a:lnSpc>
                <a:spcPts val="4299"/>
              </a:lnSpc>
              <a:buFont typeface="Arial"/>
              <a:buChar char="•"/>
            </a:pPr>
            <a:r>
              <a:rPr lang="en-US" sz="1999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Birmingham, United Kingdom</a:t>
            </a:r>
          </a:p>
          <a:p>
            <a:pPr marL="431797" lvl="1" indent="-215899" algn="l">
              <a:lnSpc>
                <a:spcPts val="4299"/>
              </a:lnSpc>
              <a:buFont typeface="Arial"/>
              <a:buChar char="•"/>
            </a:pPr>
            <a:r>
              <a:rPr lang="en-US" sz="1999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Monterrey, Mexico</a:t>
            </a:r>
          </a:p>
          <a:p>
            <a:pPr marL="431797" lvl="1" indent="-215899" algn="l">
              <a:lnSpc>
                <a:spcPts val="4299"/>
              </a:lnSpc>
              <a:buFont typeface="Arial"/>
              <a:buChar char="•"/>
            </a:pPr>
            <a:r>
              <a:rPr lang="en-US" sz="1999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Johannesburg, South Africa</a:t>
            </a:r>
          </a:p>
        </p:txBody>
      </p:sp>
      <p:pic>
        <p:nvPicPr>
          <p:cNvPr id="4" name="Google Shape;201;p31">
            <a:extLst>
              <a:ext uri="{FF2B5EF4-FFF2-40B4-BE49-F238E27FC236}">
                <a16:creationId xmlns:a16="http://schemas.microsoft.com/office/drawing/2014/main" id="{1F4F29D0-EE17-2D04-58E3-A45C8A55067E}"/>
              </a:ext>
            </a:extLst>
          </p:cNvPr>
          <p:cNvPicPr preferRelativeResize="0">
            <a:picLocks noGrp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9344" y="1550023"/>
            <a:ext cx="1916510" cy="1269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7;p31">
            <a:extLst>
              <a:ext uri="{FF2B5EF4-FFF2-40B4-BE49-F238E27FC236}">
                <a16:creationId xmlns:a16="http://schemas.microsoft.com/office/drawing/2014/main" id="{35A154B9-45F9-BB60-7618-33A0B3AF9EC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8582" y="1284777"/>
            <a:ext cx="2985217" cy="1534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5;p31">
            <a:extLst>
              <a:ext uri="{FF2B5EF4-FFF2-40B4-BE49-F238E27FC236}">
                <a16:creationId xmlns:a16="http://schemas.microsoft.com/office/drawing/2014/main" id="{26A44D7E-D746-A50B-2D67-6C4F518F7CC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89291" y="3051500"/>
            <a:ext cx="2749709" cy="167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04;p31">
            <a:extLst>
              <a:ext uri="{FF2B5EF4-FFF2-40B4-BE49-F238E27FC236}">
                <a16:creationId xmlns:a16="http://schemas.microsoft.com/office/drawing/2014/main" id="{948361F7-41A2-4725-519A-10C95A2AEE4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2401" y="3295032"/>
            <a:ext cx="2144052" cy="1429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6;p31">
            <a:extLst>
              <a:ext uri="{FF2B5EF4-FFF2-40B4-BE49-F238E27FC236}">
                <a16:creationId xmlns:a16="http://schemas.microsoft.com/office/drawing/2014/main" id="{C0960AA6-6020-0E5B-7567-BFEEF3A3821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1200" y="5008516"/>
            <a:ext cx="3370992" cy="19432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3213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chine with a metal piece&#10;&#10;Description automatically generated with medium confidence">
            <a:hlinkClick r:id="rId2"/>
            <a:extLst>
              <a:ext uri="{FF2B5EF4-FFF2-40B4-BE49-F238E27FC236}">
                <a16:creationId xmlns:a16="http://schemas.microsoft.com/office/drawing/2014/main" id="{58B83C48-2CFC-552A-1105-C14A01AE6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53600" cy="64516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1800A7F-A8A1-2562-D8A1-ACB1A6CA5FEF}"/>
              </a:ext>
            </a:extLst>
          </p:cNvPr>
          <p:cNvGrpSpPr/>
          <p:nvPr/>
        </p:nvGrpSpPr>
        <p:grpSpPr>
          <a:xfrm>
            <a:off x="2286000" y="5880100"/>
            <a:ext cx="5181600" cy="1143000"/>
            <a:chOff x="1981200" y="5880100"/>
            <a:chExt cx="5181600" cy="1143000"/>
          </a:xfrm>
        </p:grpSpPr>
        <p:sp>
          <p:nvSpPr>
            <p:cNvPr id="2" name="Rectangle 1">
              <a:hlinkClick r:id="rId2"/>
              <a:extLst>
                <a:ext uri="{FF2B5EF4-FFF2-40B4-BE49-F238E27FC236}">
                  <a16:creationId xmlns:a16="http://schemas.microsoft.com/office/drawing/2014/main" id="{0355D68F-ED87-5669-F6E0-472444F2E259}"/>
                </a:ext>
              </a:extLst>
            </p:cNvPr>
            <p:cNvSpPr/>
            <p:nvPr/>
          </p:nvSpPr>
          <p:spPr>
            <a:xfrm>
              <a:off x="1981200" y="5880100"/>
              <a:ext cx="5181600" cy="1143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6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4275C12-05D2-F1B5-B636-275283D82F71}"/>
                </a:ext>
              </a:extLst>
            </p:cNvPr>
            <p:cNvSpPr txBox="1"/>
            <p:nvPr/>
          </p:nvSpPr>
          <p:spPr>
            <a:xfrm>
              <a:off x="2552700" y="6266934"/>
              <a:ext cx="403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hlinkClick r:id="rId2"/>
                </a:rPr>
                <a:t>STRONGER THAN STEEL 🎥</a:t>
              </a:r>
              <a:endParaRPr lang="en-US" b="1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929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F87E1C-237B-212D-B4DA-889886F1EB43}"/>
              </a:ext>
            </a:extLst>
          </p:cNvPr>
          <p:cNvSpPr/>
          <p:nvPr/>
        </p:nvSpPr>
        <p:spPr>
          <a:xfrm>
            <a:off x="-38100" y="-38100"/>
            <a:ext cx="9829800" cy="7391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276350" y="533400"/>
            <a:ext cx="7200900" cy="79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8"/>
              </a:lnSpc>
            </a:pPr>
            <a:r>
              <a:rPr lang="en-US" sz="4830" spc="338" dirty="0">
                <a:solidFill>
                  <a:srgbClr val="4D835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WHAT WE OFFER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5300" y="1828800"/>
            <a:ext cx="39243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24 Hour Customer Support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$25,000,000 in spare parts here in Bradley, Illinois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Over 80 Field Service Techs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World Class Training Facility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components on the machines are produced in house</a:t>
            </a:r>
          </a:p>
        </p:txBody>
      </p:sp>
      <p:pic>
        <p:nvPicPr>
          <p:cNvPr id="7" name="Google Shape;217;p32">
            <a:extLst>
              <a:ext uri="{FF2B5EF4-FFF2-40B4-BE49-F238E27FC236}">
                <a16:creationId xmlns:a16="http://schemas.microsoft.com/office/drawing/2014/main" id="{FD963116-44F6-4FAD-BD1F-1CEB71EEC98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19600" y="5360294"/>
            <a:ext cx="2807999" cy="171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15;p32">
            <a:extLst>
              <a:ext uri="{FF2B5EF4-FFF2-40B4-BE49-F238E27FC236}">
                <a16:creationId xmlns:a16="http://schemas.microsoft.com/office/drawing/2014/main" id="{50707D6F-FE0D-70D1-4ADC-75A821829F3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8558" y="3419879"/>
            <a:ext cx="2807999" cy="171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16;p32">
            <a:extLst>
              <a:ext uri="{FF2B5EF4-FFF2-40B4-BE49-F238E27FC236}">
                <a16:creationId xmlns:a16="http://schemas.microsoft.com/office/drawing/2014/main" id="{8B89C778-EA2E-C00A-01C5-73BB08E13E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62800" y="1422794"/>
            <a:ext cx="2205466" cy="1714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14;p32">
            <a:extLst>
              <a:ext uri="{FF2B5EF4-FFF2-40B4-BE49-F238E27FC236}">
                <a16:creationId xmlns:a16="http://schemas.microsoft.com/office/drawing/2014/main" id="{33091743-9B49-BB21-9968-D2802EA5F4AC}"/>
              </a:ext>
            </a:extLst>
          </p:cNvPr>
          <p:cNvPicPr preferRelativeResize="0">
            <a:picLocks noGrp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19600" y="1512608"/>
            <a:ext cx="2070305" cy="3125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4564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586" y="-15586"/>
            <a:ext cx="9852908" cy="7015808"/>
            <a:chOff x="0" y="0"/>
            <a:chExt cx="13137211" cy="935441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527" r="3527"/>
            <a:stretch>
              <a:fillRect/>
            </a:stretch>
          </p:blipFill>
          <p:spPr>
            <a:xfrm>
              <a:off x="0" y="0"/>
              <a:ext cx="13137211" cy="935441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192180" y="4050835"/>
            <a:ext cx="10137959" cy="2020978"/>
            <a:chOff x="0" y="0"/>
            <a:chExt cx="3754800" cy="74851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54800" cy="748511"/>
            </a:xfrm>
            <a:custGeom>
              <a:avLst/>
              <a:gdLst/>
              <a:ahLst/>
              <a:cxnLst/>
              <a:rect l="l" t="t" r="r" b="b"/>
              <a:pathLst>
                <a:path w="3754800" h="748511">
                  <a:moveTo>
                    <a:pt x="0" y="0"/>
                  </a:moveTo>
                  <a:lnTo>
                    <a:pt x="3754800" y="0"/>
                  </a:lnTo>
                  <a:lnTo>
                    <a:pt x="3754800" y="748511"/>
                  </a:lnTo>
                  <a:lnTo>
                    <a:pt x="0" y="748511"/>
                  </a:lnTo>
                  <a:close/>
                </a:path>
              </a:pathLst>
            </a:custGeom>
            <a:solidFill>
              <a:srgbClr val="FFFFFF">
                <a:alpha val="73725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3754800" cy="7770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73777" y="4306343"/>
            <a:ext cx="8006046" cy="607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3"/>
              </a:lnSpc>
            </a:pPr>
            <a:r>
              <a:rPr lang="en-US" sz="4573" spc="320">
                <a:solidFill>
                  <a:srgbClr val="4D835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ANY QUESTIONS?</a:t>
            </a:r>
          </a:p>
        </p:txBody>
      </p:sp>
      <p:pic>
        <p:nvPicPr>
          <p:cNvPr id="9" name="Picture 8" descr="A close up of a grey surface&#10;&#10;Description automatically generated">
            <a:extLst>
              <a:ext uri="{FF2B5EF4-FFF2-40B4-BE49-F238E27FC236}">
                <a16:creationId xmlns:a16="http://schemas.microsoft.com/office/drawing/2014/main" id="{B9BDDACD-4CA2-47DC-5C9A-18899D61B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393" y="4948369"/>
            <a:ext cx="4952813" cy="9524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FF87E1C-237B-212D-B4DA-889886F1EB43}"/>
              </a:ext>
            </a:extLst>
          </p:cNvPr>
          <p:cNvSpPr/>
          <p:nvPr/>
        </p:nvSpPr>
        <p:spPr>
          <a:xfrm>
            <a:off x="-38100" y="-38100"/>
            <a:ext cx="9829800" cy="73914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3"/>
          <p:cNvSpPr txBox="1"/>
          <p:nvPr/>
        </p:nvSpPr>
        <p:spPr>
          <a:xfrm>
            <a:off x="1276350" y="533400"/>
            <a:ext cx="7200900" cy="79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8"/>
              </a:lnSpc>
            </a:pPr>
            <a:r>
              <a:rPr lang="en-US" sz="4830" spc="338" dirty="0">
                <a:solidFill>
                  <a:srgbClr val="4D835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WHAT WE DO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5300" y="1828800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Peddinghaus Corporation manufactures machines for structural steel fabricators</a:t>
            </a:r>
          </a:p>
        </p:txBody>
      </p:sp>
      <p:pic>
        <p:nvPicPr>
          <p:cNvPr id="5" name="Google Shape;97;p15">
            <a:extLst>
              <a:ext uri="{FF2B5EF4-FFF2-40B4-BE49-F238E27FC236}">
                <a16:creationId xmlns:a16="http://schemas.microsoft.com/office/drawing/2014/main" id="{A8883C9E-27F6-B84A-6F75-DCE63A9A1ED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6350" y="2826744"/>
            <a:ext cx="2251885" cy="3399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8;p15">
            <a:extLst>
              <a:ext uri="{FF2B5EF4-FFF2-40B4-BE49-F238E27FC236}">
                <a16:creationId xmlns:a16="http://schemas.microsoft.com/office/drawing/2014/main" id="{FC8C4645-2ABB-057B-D387-E1E3A030588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4800" y="3013779"/>
            <a:ext cx="4538750" cy="302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close up of a grey surface&#10;&#10;Description automatically generated">
            <a:extLst>
              <a:ext uri="{FF2B5EF4-FFF2-40B4-BE49-F238E27FC236}">
                <a16:creationId xmlns:a16="http://schemas.microsoft.com/office/drawing/2014/main" id="{D547C6FB-27FE-6D20-D95B-A0A0EFD85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505" y="6406077"/>
            <a:ext cx="3178432" cy="6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202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76350" y="304800"/>
            <a:ext cx="7200900" cy="164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8"/>
              </a:lnSpc>
            </a:pPr>
            <a:r>
              <a:rPr lang="en-US" sz="4830" dirty="0">
                <a:solidFill>
                  <a:srgbClr val="4D835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WHAT IS A FABRICATOR?</a:t>
            </a:r>
          </a:p>
        </p:txBody>
      </p:sp>
      <p:pic>
        <p:nvPicPr>
          <p:cNvPr id="4" name="Google Shape;104;p16">
            <a:extLst>
              <a:ext uri="{FF2B5EF4-FFF2-40B4-BE49-F238E27FC236}">
                <a16:creationId xmlns:a16="http://schemas.microsoft.com/office/drawing/2014/main" id="{B6B05A49-E2A5-60C8-41C7-FE28D962F49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46334" y="2133600"/>
            <a:ext cx="2830916" cy="4274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5;p16">
            <a:extLst>
              <a:ext uri="{FF2B5EF4-FFF2-40B4-BE49-F238E27FC236}">
                <a16:creationId xmlns:a16="http://schemas.microsoft.com/office/drawing/2014/main" id="{5F5ECAA3-2628-EA19-7BA7-48C8E8C652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2900868"/>
            <a:ext cx="4876800" cy="2739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A close up of a grey surface&#10;&#10;Description automatically generated">
            <a:extLst>
              <a:ext uri="{FF2B5EF4-FFF2-40B4-BE49-F238E27FC236}">
                <a16:creationId xmlns:a16="http://schemas.microsoft.com/office/drawing/2014/main" id="{829970B8-CC14-6325-6CFF-17EF8DFBA5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538614"/>
            <a:ext cx="2362200" cy="45426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586" y="-15586"/>
            <a:ext cx="5018962" cy="7429560"/>
            <a:chOff x="0" y="0"/>
            <a:chExt cx="6691950" cy="990608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7645" r="27645"/>
            <a:stretch>
              <a:fillRect/>
            </a:stretch>
          </p:blipFill>
          <p:spPr>
            <a:xfrm>
              <a:off x="0" y="0"/>
              <a:ext cx="6691950" cy="990608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4932217" y="0"/>
            <a:ext cx="4821812" cy="7629642"/>
          </a:xfrm>
          <a:custGeom>
            <a:avLst/>
            <a:gdLst/>
            <a:ahLst/>
            <a:cxnLst/>
            <a:rect l="l" t="t" r="r" b="b"/>
            <a:pathLst>
              <a:path w="4821812" h="7860896">
                <a:moveTo>
                  <a:pt x="0" y="0"/>
                </a:moveTo>
                <a:lnTo>
                  <a:pt x="4821812" y="0"/>
                </a:lnTo>
                <a:lnTo>
                  <a:pt x="4821812" y="7860896"/>
                </a:lnTo>
                <a:lnTo>
                  <a:pt x="0" y="78608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31513" r="-3151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306450" y="1121060"/>
            <a:ext cx="4073347" cy="2974956"/>
            <a:chOff x="0" y="47625"/>
            <a:chExt cx="5431129" cy="3966606"/>
          </a:xfrm>
        </p:grpSpPr>
        <p:sp>
          <p:nvSpPr>
            <p:cNvPr id="6" name="TextBox 6"/>
            <p:cNvSpPr txBox="1"/>
            <p:nvPr/>
          </p:nvSpPr>
          <p:spPr>
            <a:xfrm>
              <a:off x="0" y="47625"/>
              <a:ext cx="5431129" cy="1573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06"/>
                </a:lnSpc>
              </a:pPr>
              <a:r>
                <a:rPr lang="en-US" sz="4226" spc="126" dirty="0">
                  <a:solidFill>
                    <a:srgbClr val="4D835F"/>
                  </a:solidFill>
                  <a:latin typeface="Open Sans Extra Bold"/>
                  <a:ea typeface="Open Sans Extra Bold"/>
                  <a:cs typeface="Open Sans Extra Bold"/>
                  <a:sym typeface="Open Sans Extra Bold"/>
                </a:rPr>
                <a:t>MEET JAKE THOMAS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4219" y="1829703"/>
              <a:ext cx="5410993" cy="21845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 algn="l">
                <a:lnSpc>
                  <a:spcPts val="2624"/>
                </a:lnSpc>
                <a:buFont typeface="Arial" panose="020B0604020202020204" pitchFamily="34" charset="0"/>
                <a:buChar char="•"/>
              </a:pPr>
              <a:r>
                <a:rPr lang="en-US" sz="2000" spc="64" dirty="0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"/>
                </a:rPr>
                <a:t>CEO of Thomas Steel</a:t>
              </a:r>
            </a:p>
            <a:p>
              <a:pPr marL="342900" indent="-342900" algn="l">
                <a:lnSpc>
                  <a:spcPts val="2624"/>
                </a:lnSpc>
                <a:buFont typeface="Arial" panose="020B0604020202020204" pitchFamily="34" charset="0"/>
                <a:buChar char="•"/>
              </a:pPr>
              <a:endParaRPr lang="en-US" sz="2000" spc="64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endParaRPr>
            </a:p>
            <a:p>
              <a:pPr marL="342900" indent="-342900" algn="l">
                <a:lnSpc>
                  <a:spcPts val="2624"/>
                </a:lnSpc>
                <a:buFont typeface="Arial" panose="020B0604020202020204" pitchFamily="34" charset="0"/>
                <a:buChar char="•"/>
              </a:pPr>
              <a:r>
                <a:rPr lang="en-US" sz="2000" spc="64" dirty="0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"/>
                </a:rPr>
                <a:t>Steel Fabricators </a:t>
              </a:r>
            </a:p>
            <a:p>
              <a:pPr marL="342900" indent="-342900" algn="l">
                <a:lnSpc>
                  <a:spcPts val="2624"/>
                </a:lnSpc>
                <a:buFont typeface="Arial" panose="020B0604020202020204" pitchFamily="34" charset="0"/>
                <a:buChar char="•"/>
              </a:pPr>
              <a:endParaRPr lang="en-US" sz="2000" spc="64" dirty="0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"/>
              </a:endParaRPr>
            </a:p>
            <a:p>
              <a:pPr marL="342900" indent="-342900" algn="l">
                <a:lnSpc>
                  <a:spcPts val="2624"/>
                </a:lnSpc>
                <a:buFont typeface="Arial" panose="020B0604020202020204" pitchFamily="34" charset="0"/>
                <a:buChar char="•"/>
              </a:pPr>
              <a:r>
                <a:rPr lang="en-US" sz="2000" spc="64" dirty="0">
                  <a:solidFill>
                    <a:srgbClr val="00000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  <a:sym typeface="Lato"/>
                </a:rPr>
                <a:t>Bellevue, Ohio</a:t>
              </a:r>
            </a:p>
          </p:txBody>
        </p:sp>
      </p:grpSp>
      <p:pic>
        <p:nvPicPr>
          <p:cNvPr id="8" name="Google Shape;111;p17">
            <a:extLst>
              <a:ext uri="{FF2B5EF4-FFF2-40B4-BE49-F238E27FC236}">
                <a16:creationId xmlns:a16="http://schemas.microsoft.com/office/drawing/2014/main" id="{994161A0-5C58-FCC9-58A2-ED899C64FAB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-15586"/>
            <a:ext cx="5003376" cy="7505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8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54994" y="779145"/>
            <a:ext cx="7843612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4226" spc="-42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BUILT IN THE USA!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7F7030-B8DC-C460-1628-CD9CBBF4E867}"/>
              </a:ext>
            </a:extLst>
          </p:cNvPr>
          <p:cNvSpPr txBox="1"/>
          <p:nvPr/>
        </p:nvSpPr>
        <p:spPr>
          <a:xfrm>
            <a:off x="495300" y="2057400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Only Domestic Manufacturer of structural steel equipment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All components built in-house, not outsourced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04D2E0-27A9-C800-20E0-784E7A53B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3067050"/>
            <a:ext cx="5257800" cy="39433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83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6615" y="811531"/>
            <a:ext cx="3895915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48"/>
              </a:lnSpc>
            </a:pPr>
            <a:r>
              <a:rPr lang="en-US" sz="4226" spc="-42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INDUSTRIES</a:t>
            </a:r>
          </a:p>
          <a:p>
            <a:pPr algn="l">
              <a:lnSpc>
                <a:spcPts val="4648"/>
              </a:lnSpc>
            </a:pPr>
            <a:r>
              <a:rPr lang="en-US" sz="4226" spc="-42" dirty="0">
                <a:solidFill>
                  <a:srgbClr val="FFFFF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SERVED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56710" y="2057400"/>
            <a:ext cx="3895725" cy="1930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18" lvl="1" indent="-194309" algn="l">
              <a:lnSpc>
                <a:spcPts val="3869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Schools</a:t>
            </a:r>
          </a:p>
          <a:p>
            <a:pPr marL="388618" lvl="1" indent="-194309" algn="l">
              <a:lnSpc>
                <a:spcPts val="3869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Hospitals</a:t>
            </a:r>
          </a:p>
          <a:p>
            <a:pPr marL="388618" lvl="1" indent="-194309" algn="l">
              <a:lnSpc>
                <a:spcPts val="3869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Skyscrapers</a:t>
            </a:r>
          </a:p>
          <a:p>
            <a:pPr marL="388618" lvl="1" indent="-194309" algn="l">
              <a:lnSpc>
                <a:spcPts val="3869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Warehouses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010150" y="1828800"/>
            <a:ext cx="3895725" cy="2064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 algn="l">
              <a:lnSpc>
                <a:spcPts val="3276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Stadiums</a:t>
            </a:r>
          </a:p>
          <a:p>
            <a:pPr marL="388620" lvl="1" indent="-194310" algn="l">
              <a:lnSpc>
                <a:spcPts val="3276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Mining</a:t>
            </a:r>
          </a:p>
          <a:p>
            <a:pPr marL="388620" lvl="1" indent="-194310" algn="l">
              <a:lnSpc>
                <a:spcPts val="3276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Powerplants</a:t>
            </a:r>
          </a:p>
          <a:p>
            <a:pPr marL="388620" lvl="1" indent="-194310" algn="l">
              <a:lnSpc>
                <a:spcPts val="3276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Bridges</a:t>
            </a:r>
          </a:p>
          <a:p>
            <a:pPr marL="388620" lvl="1" indent="-194310" algn="l">
              <a:lnSpc>
                <a:spcPts val="3276"/>
              </a:lnSpc>
              <a:buFont typeface="Arial"/>
              <a:buChar char="•"/>
            </a:pPr>
            <a:r>
              <a:rPr lang="en-US" sz="2000" dirty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Open Sans"/>
              </a:rPr>
              <a:t>Agriculture Equipment</a:t>
            </a:r>
          </a:p>
        </p:txBody>
      </p:sp>
      <p:pic>
        <p:nvPicPr>
          <p:cNvPr id="7" name="Google Shape;125;p19">
            <a:extLst>
              <a:ext uri="{FF2B5EF4-FFF2-40B4-BE49-F238E27FC236}">
                <a16:creationId xmlns:a16="http://schemas.microsoft.com/office/drawing/2014/main" id="{8D47CF2E-E336-19CE-40B0-C728484D420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201722"/>
            <a:ext cx="6172200" cy="3113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1" descr="https://www.peddinghaus.com/storage/photos/lejeune-us-bank-stadium-minnesota-vikings.jpg?imwidth=960">
            <a:extLst>
              <a:ext uri="{FF2B5EF4-FFF2-40B4-BE49-F238E27FC236}">
                <a16:creationId xmlns:a16="http://schemas.microsoft.com/office/drawing/2014/main" id="{F6DB239E-9F56-5306-F477-9676BB84AF1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8800" y="4546047"/>
            <a:ext cx="3662277" cy="2424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04875" y="381000"/>
            <a:ext cx="7943850" cy="794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68"/>
              </a:lnSpc>
            </a:pPr>
            <a:r>
              <a:rPr lang="en-US" sz="4830" dirty="0">
                <a:solidFill>
                  <a:srgbClr val="4D835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KENNEDY SPACE CENTER</a:t>
            </a:r>
          </a:p>
        </p:txBody>
      </p:sp>
      <p:pic>
        <p:nvPicPr>
          <p:cNvPr id="2" name="Google Shape;131;p20" descr="https://www.peddinghaus.com/storage/photos/nafco-nasa-marshall-space-flight-center.jpg?imwidth=960">
            <a:extLst>
              <a:ext uri="{FF2B5EF4-FFF2-40B4-BE49-F238E27FC236}">
                <a16:creationId xmlns:a16="http://schemas.microsoft.com/office/drawing/2014/main" id="{E5832158-5D17-CBD1-5B81-27B7D8F8DFB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000" y="1524000"/>
            <a:ext cx="7467600" cy="49443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15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04875" y="381000"/>
            <a:ext cx="7943850" cy="794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68"/>
              </a:lnSpc>
            </a:pPr>
            <a:r>
              <a:rPr lang="en-US" sz="4830" dirty="0">
                <a:solidFill>
                  <a:srgbClr val="4D835F"/>
                </a:solidFill>
                <a:latin typeface="Open Sans Extra Bold"/>
                <a:ea typeface="Open Sans Extra Bold"/>
                <a:cs typeface="Open Sans Extra Bold"/>
                <a:sym typeface="Open Sans Extra Bold"/>
              </a:rPr>
              <a:t>VIKINGS STADIUM</a:t>
            </a:r>
          </a:p>
        </p:txBody>
      </p:sp>
      <p:pic>
        <p:nvPicPr>
          <p:cNvPr id="4" name="Google Shape;137;p21" descr="https://www.peddinghaus.com/storage/photos/lejeune-us-bank-stadium-minnesota-vikings.jpg?imwidth=960">
            <a:extLst>
              <a:ext uri="{FF2B5EF4-FFF2-40B4-BE49-F238E27FC236}">
                <a16:creationId xmlns:a16="http://schemas.microsoft.com/office/drawing/2014/main" id="{8BBE497F-0306-105B-B54B-1CBAC3B3D7B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7989" y="1447800"/>
            <a:ext cx="7817622" cy="51761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9693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226</Words>
  <Application>Microsoft Office PowerPoint</Application>
  <PresentationFormat>Custom</PresentationFormat>
  <Paragraphs>66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Lato</vt:lpstr>
      <vt:lpstr>Calibri</vt:lpstr>
      <vt:lpstr>Open Sans Extra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Territory - July 2024 Presentation</dc:title>
  <dc:creator>Henry Peddinghaus</dc:creator>
  <cp:lastModifiedBy>Angela Morrey</cp:lastModifiedBy>
  <cp:revision>9</cp:revision>
  <dcterms:created xsi:type="dcterms:W3CDTF">2006-08-16T00:00:00Z</dcterms:created>
  <dcterms:modified xsi:type="dcterms:W3CDTF">2025-06-12T15:19:53Z</dcterms:modified>
  <dc:identifier>DAGMdASX-7E</dc:identifier>
</cp:coreProperties>
</file>