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9" r:id="rId4"/>
    <p:sldId id="260" r:id="rId5"/>
    <p:sldId id="261" r:id="rId6"/>
    <p:sldId id="262" r:id="rId7"/>
    <p:sldId id="264"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82" d="100"/>
          <a:sy n="82" d="100"/>
        </p:scale>
        <p:origin x="629"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a Morrey" userId="25f9aab3-661a-41e8-b3dc-fe6e9e9d9278" providerId="ADAL" clId="{4EE5F86F-E2D5-4103-AB7C-04D55A1779DE}"/>
    <pc:docChg chg="undo custSel addSld delSld">
      <pc:chgData name="Angela Morrey" userId="25f9aab3-661a-41e8-b3dc-fe6e9e9d9278" providerId="ADAL" clId="{4EE5F86F-E2D5-4103-AB7C-04D55A1779DE}" dt="2023-09-18T17:52:09.997" v="2" actId="2696"/>
      <pc:docMkLst>
        <pc:docMk/>
      </pc:docMkLst>
      <pc:sldChg chg="add del">
        <pc:chgData name="Angela Morrey" userId="25f9aab3-661a-41e8-b3dc-fe6e9e9d9278" providerId="ADAL" clId="{4EE5F86F-E2D5-4103-AB7C-04D55A1779DE}" dt="2023-09-18T17:52:09.997" v="2" actId="2696"/>
        <pc:sldMkLst>
          <pc:docMk/>
          <pc:sldMk cId="1771504526" sldId="26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74D2FC-A414-4736-AEC1-735009AAB456}" type="datetimeFigureOut">
              <a:rPr lang="en-US" smtClean="0"/>
              <a:t>9/18/2023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14C498-48C8-4C04-9AC6-2A140A06149F}" type="slidenum">
              <a:rPr lang="en-US" smtClean="0"/>
              <a:t>‹#›</a:t>
            </a:fld>
            <a:endParaRPr lang="en-US"/>
          </a:p>
        </p:txBody>
      </p:sp>
    </p:spTree>
    <p:extLst>
      <p:ext uri="{BB962C8B-B14F-4D97-AF65-F5344CB8AC3E}">
        <p14:creationId xmlns:p14="http://schemas.microsoft.com/office/powerpoint/2010/main" val="1339654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6BC0000-2BEA-4647-9584-215A0F9E9B48}"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A204B-0248-4A62-8DF7-84B29348DFC5}" type="slidenum">
              <a:rPr lang="en-US" smtClean="0"/>
              <a:t>‹#›</a:t>
            </a:fld>
            <a:endParaRPr lang="en-US"/>
          </a:p>
        </p:txBody>
      </p:sp>
    </p:spTree>
    <p:extLst>
      <p:ext uri="{BB962C8B-B14F-4D97-AF65-F5344CB8AC3E}">
        <p14:creationId xmlns:p14="http://schemas.microsoft.com/office/powerpoint/2010/main" val="1220162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BC0000-2BEA-4647-9584-215A0F9E9B48}"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A204B-0248-4A62-8DF7-84B29348DFC5}" type="slidenum">
              <a:rPr lang="en-US" smtClean="0"/>
              <a:t>‹#›</a:t>
            </a:fld>
            <a:endParaRPr lang="en-US"/>
          </a:p>
        </p:txBody>
      </p:sp>
    </p:spTree>
    <p:extLst>
      <p:ext uri="{BB962C8B-B14F-4D97-AF65-F5344CB8AC3E}">
        <p14:creationId xmlns:p14="http://schemas.microsoft.com/office/powerpoint/2010/main" val="1387210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BC0000-2BEA-4647-9584-215A0F9E9B48}"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A204B-0248-4A62-8DF7-84B29348DFC5}" type="slidenum">
              <a:rPr lang="en-US" smtClean="0"/>
              <a:t>‹#›</a:t>
            </a:fld>
            <a:endParaRPr lang="en-US"/>
          </a:p>
        </p:txBody>
      </p:sp>
    </p:spTree>
    <p:extLst>
      <p:ext uri="{BB962C8B-B14F-4D97-AF65-F5344CB8AC3E}">
        <p14:creationId xmlns:p14="http://schemas.microsoft.com/office/powerpoint/2010/main" val="3072258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BC0000-2BEA-4647-9584-215A0F9E9B48}"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A204B-0248-4A62-8DF7-84B29348DFC5}" type="slidenum">
              <a:rPr lang="en-US" smtClean="0"/>
              <a:t>‹#›</a:t>
            </a:fld>
            <a:endParaRPr lang="en-US"/>
          </a:p>
        </p:txBody>
      </p:sp>
    </p:spTree>
    <p:extLst>
      <p:ext uri="{BB962C8B-B14F-4D97-AF65-F5344CB8AC3E}">
        <p14:creationId xmlns:p14="http://schemas.microsoft.com/office/powerpoint/2010/main" val="922217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BC0000-2BEA-4647-9584-215A0F9E9B48}"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A204B-0248-4A62-8DF7-84B29348DFC5}" type="slidenum">
              <a:rPr lang="en-US" smtClean="0"/>
              <a:t>‹#›</a:t>
            </a:fld>
            <a:endParaRPr lang="en-US"/>
          </a:p>
        </p:txBody>
      </p:sp>
    </p:spTree>
    <p:extLst>
      <p:ext uri="{BB962C8B-B14F-4D97-AF65-F5344CB8AC3E}">
        <p14:creationId xmlns:p14="http://schemas.microsoft.com/office/powerpoint/2010/main" val="3272789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BC0000-2BEA-4647-9584-215A0F9E9B48}" type="datetimeFigureOut">
              <a:rPr lang="en-US" smtClean="0"/>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EA204B-0248-4A62-8DF7-84B29348DFC5}" type="slidenum">
              <a:rPr lang="en-US" smtClean="0"/>
              <a:t>‹#›</a:t>
            </a:fld>
            <a:endParaRPr lang="en-US"/>
          </a:p>
        </p:txBody>
      </p:sp>
    </p:spTree>
    <p:extLst>
      <p:ext uri="{BB962C8B-B14F-4D97-AF65-F5344CB8AC3E}">
        <p14:creationId xmlns:p14="http://schemas.microsoft.com/office/powerpoint/2010/main" val="527415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BC0000-2BEA-4647-9584-215A0F9E9B48}" type="datetimeFigureOut">
              <a:rPr lang="en-US" smtClean="0"/>
              <a:t>9/18/2023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EA204B-0248-4A62-8DF7-84B29348DFC5}" type="slidenum">
              <a:rPr lang="en-US" smtClean="0"/>
              <a:t>‹#›</a:t>
            </a:fld>
            <a:endParaRPr lang="en-US"/>
          </a:p>
        </p:txBody>
      </p:sp>
    </p:spTree>
    <p:extLst>
      <p:ext uri="{BB962C8B-B14F-4D97-AF65-F5344CB8AC3E}">
        <p14:creationId xmlns:p14="http://schemas.microsoft.com/office/powerpoint/2010/main" val="2329426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BC0000-2BEA-4647-9584-215A0F9E9B48}" type="datetimeFigureOut">
              <a:rPr lang="en-US" smtClean="0"/>
              <a:t>9/18/2023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EA204B-0248-4A62-8DF7-84B29348DFC5}" type="slidenum">
              <a:rPr lang="en-US" smtClean="0"/>
              <a:t>‹#›</a:t>
            </a:fld>
            <a:endParaRPr lang="en-US"/>
          </a:p>
        </p:txBody>
      </p:sp>
    </p:spTree>
    <p:extLst>
      <p:ext uri="{BB962C8B-B14F-4D97-AF65-F5344CB8AC3E}">
        <p14:creationId xmlns:p14="http://schemas.microsoft.com/office/powerpoint/2010/main" val="2128207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BC0000-2BEA-4647-9584-215A0F9E9B48}" type="datetimeFigureOut">
              <a:rPr lang="en-US" smtClean="0"/>
              <a:t>9/18/2023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EA204B-0248-4A62-8DF7-84B29348DFC5}" type="slidenum">
              <a:rPr lang="en-US" smtClean="0"/>
              <a:t>‹#›</a:t>
            </a:fld>
            <a:endParaRPr lang="en-US"/>
          </a:p>
        </p:txBody>
      </p:sp>
    </p:spTree>
    <p:extLst>
      <p:ext uri="{BB962C8B-B14F-4D97-AF65-F5344CB8AC3E}">
        <p14:creationId xmlns:p14="http://schemas.microsoft.com/office/powerpoint/2010/main" val="730448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BC0000-2BEA-4647-9584-215A0F9E9B48}" type="datetimeFigureOut">
              <a:rPr lang="en-US" smtClean="0"/>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EA204B-0248-4A62-8DF7-84B29348DFC5}" type="slidenum">
              <a:rPr lang="en-US" smtClean="0"/>
              <a:t>‹#›</a:t>
            </a:fld>
            <a:endParaRPr lang="en-US"/>
          </a:p>
        </p:txBody>
      </p:sp>
    </p:spTree>
    <p:extLst>
      <p:ext uri="{BB962C8B-B14F-4D97-AF65-F5344CB8AC3E}">
        <p14:creationId xmlns:p14="http://schemas.microsoft.com/office/powerpoint/2010/main" val="2796684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BC0000-2BEA-4647-9584-215A0F9E9B48}" type="datetimeFigureOut">
              <a:rPr lang="en-US" smtClean="0"/>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EA204B-0248-4A62-8DF7-84B29348DFC5}" type="slidenum">
              <a:rPr lang="en-US" smtClean="0"/>
              <a:t>‹#›</a:t>
            </a:fld>
            <a:endParaRPr lang="en-US"/>
          </a:p>
        </p:txBody>
      </p:sp>
    </p:spTree>
    <p:extLst>
      <p:ext uri="{BB962C8B-B14F-4D97-AF65-F5344CB8AC3E}">
        <p14:creationId xmlns:p14="http://schemas.microsoft.com/office/powerpoint/2010/main" val="791293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BC0000-2BEA-4647-9584-215A0F9E9B48}" type="datetimeFigureOut">
              <a:rPr lang="en-US" smtClean="0"/>
              <a:t>9/18/2023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A204B-0248-4A62-8DF7-84B29348DFC5}" type="slidenum">
              <a:rPr lang="en-US" smtClean="0"/>
              <a:t>‹#›</a:t>
            </a:fld>
            <a:endParaRPr lang="en-US"/>
          </a:p>
        </p:txBody>
      </p:sp>
    </p:spTree>
    <p:extLst>
      <p:ext uri="{BB962C8B-B14F-4D97-AF65-F5344CB8AC3E}">
        <p14:creationId xmlns:p14="http://schemas.microsoft.com/office/powerpoint/2010/main" val="1274660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9582" y="0"/>
            <a:ext cx="7252836" cy="6858000"/>
          </a:xfrm>
          <a:prstGeom prst="rect">
            <a:avLst/>
          </a:prstGeom>
        </p:spPr>
      </p:pic>
    </p:spTree>
    <p:extLst>
      <p:ext uri="{BB962C8B-B14F-4D97-AF65-F5344CB8AC3E}">
        <p14:creationId xmlns:p14="http://schemas.microsoft.com/office/powerpoint/2010/main" val="891880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4" name="Straight Connector 3"/>
          <p:cNvCxnSpPr/>
          <p:nvPr/>
        </p:nvCxnSpPr>
        <p:spPr>
          <a:xfrm flipV="1">
            <a:off x="66745" y="3444018"/>
            <a:ext cx="12125255" cy="46721"/>
          </a:xfrm>
          <a:prstGeom prst="line">
            <a:avLst/>
          </a:prstGeom>
          <a:ln w="104775"/>
          <a:effectLst>
            <a:glow rad="254000">
              <a:schemeClr val="accent1">
                <a:lumMod val="75000"/>
              </a:schemeClr>
            </a:glow>
          </a:effectLst>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A6CD3CB-F6C9-4637-B2B3-64BED21DF585}"/>
              </a:ext>
            </a:extLst>
          </p:cNvPr>
          <p:cNvSpPr txBox="1"/>
          <p:nvPr/>
        </p:nvSpPr>
        <p:spPr>
          <a:xfrm>
            <a:off x="1214751" y="153513"/>
            <a:ext cx="9295596" cy="6555641"/>
          </a:xfrm>
          <a:prstGeom prst="rect">
            <a:avLst/>
          </a:prstGeom>
          <a:noFill/>
        </p:spPr>
        <p:txBody>
          <a:bodyPr wrap="square" rtlCol="0">
            <a:spAutoFit/>
          </a:bodyPr>
          <a:lstStyle/>
          <a:p>
            <a:r>
              <a:rPr lang="en-US" sz="3600" dirty="0">
                <a:solidFill>
                  <a:schemeClr val="bg1"/>
                </a:solidFill>
              </a:rPr>
              <a:t>Impacts of Cashless Bail in the jail…</a:t>
            </a:r>
          </a:p>
          <a:p>
            <a:r>
              <a:rPr lang="en-US" sz="2400" dirty="0">
                <a:solidFill>
                  <a:schemeClr val="bg1"/>
                </a:solidFill>
              </a:rPr>
              <a:t>Proponents say those in-custody can’t afford to post bail…</a:t>
            </a:r>
          </a:p>
          <a:p>
            <a:endParaRPr lang="en-US" sz="2400" dirty="0">
              <a:solidFill>
                <a:schemeClr val="bg1"/>
              </a:solidFill>
            </a:endParaRPr>
          </a:p>
          <a:p>
            <a:r>
              <a:rPr lang="en-US" sz="2400" dirty="0">
                <a:solidFill>
                  <a:schemeClr val="bg1"/>
                </a:solidFill>
              </a:rPr>
              <a:t>Cash Bond Collected in Kankakee County</a:t>
            </a:r>
          </a:p>
          <a:p>
            <a:endParaRPr lang="en-US" sz="2400" dirty="0">
              <a:solidFill>
                <a:schemeClr val="bg1"/>
              </a:solidFill>
            </a:endParaRPr>
          </a:p>
          <a:p>
            <a:r>
              <a:rPr lang="en-US" sz="2400" dirty="0">
                <a:solidFill>
                  <a:schemeClr val="bg1"/>
                </a:solidFill>
              </a:rPr>
              <a:t>	2021	$1,676,016.50</a:t>
            </a:r>
          </a:p>
          <a:p>
            <a:r>
              <a:rPr lang="en-US" sz="2400" dirty="0">
                <a:solidFill>
                  <a:schemeClr val="bg1"/>
                </a:solidFill>
              </a:rPr>
              <a:t>	2022	$1,737,207.08</a:t>
            </a:r>
          </a:p>
          <a:p>
            <a:r>
              <a:rPr lang="en-US" sz="2400" dirty="0">
                <a:solidFill>
                  <a:schemeClr val="bg1"/>
                </a:solidFill>
              </a:rPr>
              <a:t>	1/1/23-8/1/23		$925,360</a:t>
            </a:r>
          </a:p>
          <a:p>
            <a:endParaRPr lang="en-US" sz="2400" dirty="0">
              <a:solidFill>
                <a:schemeClr val="bg1"/>
              </a:solidFill>
            </a:endParaRPr>
          </a:p>
          <a:p>
            <a:r>
              <a:rPr lang="en-US" sz="2400" dirty="0">
                <a:solidFill>
                  <a:schemeClr val="bg1"/>
                </a:solidFill>
              </a:rPr>
              <a:t>1 of key components of bail…Appear in Court</a:t>
            </a:r>
          </a:p>
          <a:p>
            <a:endParaRPr lang="en-US" sz="2400" dirty="0">
              <a:solidFill>
                <a:schemeClr val="bg1"/>
              </a:solidFill>
            </a:endParaRPr>
          </a:p>
          <a:p>
            <a:r>
              <a:rPr lang="en-US" sz="2400" dirty="0">
                <a:solidFill>
                  <a:schemeClr val="bg1"/>
                </a:solidFill>
              </a:rPr>
              <a:t>After September 18, there will be no incentive for a person to appear for their court date.  Warrants will increase significantly.  </a:t>
            </a:r>
          </a:p>
          <a:p>
            <a:endParaRPr lang="en-US" sz="2400" dirty="0">
              <a:solidFill>
                <a:schemeClr val="bg1"/>
              </a:solidFill>
            </a:endParaRPr>
          </a:p>
          <a:p>
            <a:r>
              <a:rPr lang="en-US" sz="2400" dirty="0">
                <a:solidFill>
                  <a:schemeClr val="bg1"/>
                </a:solidFill>
              </a:rPr>
              <a:t>As of today, we have over 6,000 bench warrants issued by the court, 98% of which are for Failure to Appear (FTA) in court.</a:t>
            </a:r>
          </a:p>
          <a:p>
            <a:endParaRPr lang="en-US" sz="2400" dirty="0">
              <a:solidFill>
                <a:schemeClr val="bg1"/>
              </a:solidFill>
            </a:endParaRPr>
          </a:p>
        </p:txBody>
      </p:sp>
    </p:spTree>
    <p:extLst>
      <p:ext uri="{BB962C8B-B14F-4D97-AF65-F5344CB8AC3E}">
        <p14:creationId xmlns:p14="http://schemas.microsoft.com/office/powerpoint/2010/main" val="2041438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4" name="Straight Connector 3"/>
          <p:cNvCxnSpPr/>
          <p:nvPr/>
        </p:nvCxnSpPr>
        <p:spPr>
          <a:xfrm flipV="1">
            <a:off x="66745" y="3444018"/>
            <a:ext cx="12125255" cy="46721"/>
          </a:xfrm>
          <a:prstGeom prst="line">
            <a:avLst/>
          </a:prstGeom>
          <a:ln w="104775"/>
          <a:effectLst>
            <a:glow rad="254000">
              <a:schemeClr val="accent1">
                <a:lumMod val="75000"/>
              </a:schemeClr>
            </a:glow>
          </a:effectLst>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26931" y="333723"/>
            <a:ext cx="11965069" cy="6494085"/>
          </a:xfrm>
          <a:prstGeom prst="rect">
            <a:avLst/>
          </a:prstGeom>
        </p:spPr>
        <p:txBody>
          <a:bodyPr wrap="square">
            <a:spAutoFit/>
          </a:bodyPr>
          <a:lstStyle/>
          <a:p>
            <a:r>
              <a:rPr lang="en-US" sz="3200" dirty="0">
                <a:solidFill>
                  <a:schemeClr val="bg1"/>
                </a:solidFill>
              </a:rPr>
              <a:t>Pre-Trial Fairness Act (PTFA)</a:t>
            </a:r>
          </a:p>
          <a:p>
            <a:r>
              <a:rPr lang="en-US" sz="3200" dirty="0">
                <a:solidFill>
                  <a:schemeClr val="bg1"/>
                </a:solidFill>
              </a:rPr>
              <a:t> </a:t>
            </a:r>
          </a:p>
          <a:p>
            <a:r>
              <a:rPr lang="en-US" sz="3200" dirty="0">
                <a:solidFill>
                  <a:schemeClr val="bg1"/>
                </a:solidFill>
              </a:rPr>
              <a:t>Elimination of Cash Bail...Judges no longer have discretion on certain cases.</a:t>
            </a:r>
          </a:p>
          <a:p>
            <a:endParaRPr lang="en-US" sz="3200" dirty="0">
              <a:solidFill>
                <a:schemeClr val="bg1"/>
              </a:solidFill>
            </a:endParaRPr>
          </a:p>
          <a:p>
            <a:r>
              <a:rPr lang="en-US" sz="3200" dirty="0">
                <a:solidFill>
                  <a:schemeClr val="bg1"/>
                </a:solidFill>
              </a:rPr>
              <a:t>With the passage of Illinois’ Criminal Justice Reform law, Public Act 101-0652 (known as the SAFE-T Act), the use of cash bail will be eliminated beginning 09/18/2023.  This means that judges may no longer set a cash bond in order for criminal defendants to achieve pretrial release.  While certain offenses/conditions will still result in individuals being detained (pre-trial), the State will have the burden to convince the court why someone should be considered a ‘danger to society’ or a flight-risk.  </a:t>
            </a:r>
          </a:p>
        </p:txBody>
      </p:sp>
    </p:spTree>
    <p:extLst>
      <p:ext uri="{BB962C8B-B14F-4D97-AF65-F5344CB8AC3E}">
        <p14:creationId xmlns:p14="http://schemas.microsoft.com/office/powerpoint/2010/main" val="999746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4" name="Straight Connector 3"/>
          <p:cNvCxnSpPr/>
          <p:nvPr/>
        </p:nvCxnSpPr>
        <p:spPr>
          <a:xfrm flipV="1">
            <a:off x="66745" y="3444018"/>
            <a:ext cx="12125255" cy="46721"/>
          </a:xfrm>
          <a:prstGeom prst="line">
            <a:avLst/>
          </a:prstGeom>
          <a:ln w="104775"/>
          <a:effectLst>
            <a:glow rad="254000">
              <a:schemeClr val="accent1">
                <a:lumMod val="75000"/>
              </a:schemeClr>
            </a:glow>
          </a:effectLst>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6745" y="73418"/>
            <a:ext cx="12374435" cy="6740307"/>
          </a:xfrm>
          <a:prstGeom prst="rect">
            <a:avLst/>
          </a:prstGeom>
          <a:noFill/>
        </p:spPr>
        <p:txBody>
          <a:bodyPr wrap="square" rtlCol="0">
            <a:spAutoFit/>
          </a:bodyPr>
          <a:lstStyle/>
          <a:p>
            <a:r>
              <a:rPr lang="en-US" sz="2400" dirty="0">
                <a:solidFill>
                  <a:schemeClr val="bg1"/>
                </a:solidFill>
              </a:rPr>
              <a:t>There are significantly more issues under the PTFA than just the elimination of cash bail:</a:t>
            </a: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pPr marL="342900" indent="-342900">
              <a:buAutoNum type="arabicPeriod"/>
            </a:pPr>
            <a:r>
              <a:rPr lang="en-US" sz="2400" dirty="0">
                <a:solidFill>
                  <a:schemeClr val="bg1"/>
                </a:solidFill>
              </a:rPr>
              <a:t>Who gets detained and who doesn’t and why or why not?  This could potentially hurt as many people as it will help.</a:t>
            </a:r>
          </a:p>
          <a:p>
            <a:pPr marL="342900" indent="-342900">
              <a:buAutoNum type="arabicPeriod"/>
            </a:pPr>
            <a:endParaRPr lang="en-US" sz="2400" dirty="0">
              <a:solidFill>
                <a:schemeClr val="bg1"/>
              </a:solidFill>
            </a:endParaRPr>
          </a:p>
          <a:p>
            <a:pPr marL="342900" indent="-342900">
              <a:buAutoNum type="arabicPeriod"/>
            </a:pPr>
            <a:r>
              <a:rPr lang="en-US" sz="2400" dirty="0">
                <a:solidFill>
                  <a:schemeClr val="bg1"/>
                </a:solidFill>
              </a:rPr>
              <a:t>Communities will become more dangerous due to the failure of the PTFA to hold those committing the crimes accountable.</a:t>
            </a:r>
          </a:p>
          <a:p>
            <a:pPr marL="342900" indent="-342900">
              <a:buAutoNum type="arabicPeriod"/>
            </a:pPr>
            <a:endParaRPr lang="en-US" sz="2400" dirty="0">
              <a:solidFill>
                <a:schemeClr val="bg1"/>
              </a:solidFill>
            </a:endParaRPr>
          </a:p>
          <a:p>
            <a:pPr marL="342900" indent="-342900">
              <a:buAutoNum type="arabicPeriod"/>
            </a:pPr>
            <a:r>
              <a:rPr lang="en-US" sz="2400" dirty="0">
                <a:solidFill>
                  <a:schemeClr val="bg1"/>
                </a:solidFill>
              </a:rPr>
              <a:t>The PTFA will embolden those committing criminal offenses mainly because there is limited consequences and NO accountability</a:t>
            </a:r>
          </a:p>
          <a:p>
            <a:pPr marL="342900" indent="-342900">
              <a:buAutoNum type="arabicPeriod"/>
            </a:pPr>
            <a:endParaRPr lang="en-US" sz="2400" dirty="0">
              <a:solidFill>
                <a:schemeClr val="bg1"/>
              </a:solidFill>
            </a:endParaRPr>
          </a:p>
          <a:p>
            <a:pPr marL="342900" indent="-342900">
              <a:buAutoNum type="arabicPeriod"/>
            </a:pPr>
            <a:endParaRPr lang="en-US" sz="2400" dirty="0">
              <a:solidFill>
                <a:schemeClr val="bg1"/>
              </a:solidFill>
            </a:endParaRPr>
          </a:p>
          <a:p>
            <a:pPr marL="342900" indent="-342900">
              <a:buAutoNum type="arabicPeriod"/>
            </a:pPr>
            <a:endParaRPr lang="en-US" sz="2400" dirty="0">
              <a:solidFill>
                <a:schemeClr val="bg1"/>
              </a:solidFill>
            </a:endParaRPr>
          </a:p>
          <a:p>
            <a:r>
              <a:rPr lang="en-US" sz="2400" dirty="0">
                <a:solidFill>
                  <a:schemeClr val="bg1"/>
                </a:solidFill>
              </a:rPr>
              <a:t>I have been in meetings with judges all over the State of Illinois and the majority agree that this is the most poorly written piece of legislation they have ever seen…It’s not only vague but ambiguous as well</a:t>
            </a:r>
          </a:p>
        </p:txBody>
      </p:sp>
    </p:spTree>
    <p:extLst>
      <p:ext uri="{BB962C8B-B14F-4D97-AF65-F5344CB8AC3E}">
        <p14:creationId xmlns:p14="http://schemas.microsoft.com/office/powerpoint/2010/main" val="2783052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4" name="Straight Connector 3"/>
          <p:cNvCxnSpPr/>
          <p:nvPr/>
        </p:nvCxnSpPr>
        <p:spPr>
          <a:xfrm flipV="1">
            <a:off x="66745" y="3444018"/>
            <a:ext cx="12125255" cy="46721"/>
          </a:xfrm>
          <a:prstGeom prst="line">
            <a:avLst/>
          </a:prstGeom>
          <a:ln w="104775"/>
          <a:effectLst>
            <a:glow rad="254000">
              <a:schemeClr val="accent1">
                <a:lumMod val="75000"/>
              </a:schemeClr>
            </a:glow>
          </a:effectLst>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95784" y="373769"/>
            <a:ext cx="11867176" cy="6617196"/>
          </a:xfrm>
          <a:prstGeom prst="rect">
            <a:avLst/>
          </a:prstGeom>
          <a:noFill/>
        </p:spPr>
        <p:txBody>
          <a:bodyPr wrap="square" rtlCol="0">
            <a:spAutoFit/>
          </a:bodyPr>
          <a:lstStyle/>
          <a:p>
            <a:r>
              <a:rPr lang="en-US" sz="4400" dirty="0">
                <a:solidFill>
                  <a:schemeClr val="bg1"/>
                </a:solidFill>
              </a:rPr>
              <a:t>Unfortunately, the PTFA fails to protect crime victims.  </a:t>
            </a:r>
          </a:p>
          <a:p>
            <a:endParaRPr lang="en-US" sz="4400" dirty="0">
              <a:solidFill>
                <a:schemeClr val="bg1"/>
              </a:solidFill>
            </a:endParaRPr>
          </a:p>
          <a:p>
            <a:r>
              <a:rPr lang="en-US" sz="4400" dirty="0">
                <a:solidFill>
                  <a:schemeClr val="bg1"/>
                </a:solidFill>
              </a:rPr>
              <a:t>In fact, I believe that the PTFA has the potential to turn victims in criminals because at some point a potential victim will take matters into their own hands when the hands of law enforcement are tied.</a:t>
            </a:r>
          </a:p>
          <a:p>
            <a:endParaRPr lang="en-US" sz="3600" dirty="0">
              <a:solidFill>
                <a:schemeClr val="bg1"/>
              </a:solidFill>
            </a:endParaRPr>
          </a:p>
          <a:p>
            <a:endParaRPr lang="en-US" sz="3600" dirty="0">
              <a:solidFill>
                <a:schemeClr val="bg1"/>
              </a:solidFill>
            </a:endParaRPr>
          </a:p>
        </p:txBody>
      </p:sp>
    </p:spTree>
    <p:extLst>
      <p:ext uri="{BB962C8B-B14F-4D97-AF65-F5344CB8AC3E}">
        <p14:creationId xmlns:p14="http://schemas.microsoft.com/office/powerpoint/2010/main" val="1852297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4" name="Straight Connector 3"/>
          <p:cNvCxnSpPr/>
          <p:nvPr/>
        </p:nvCxnSpPr>
        <p:spPr>
          <a:xfrm flipV="1">
            <a:off x="66745" y="3444018"/>
            <a:ext cx="12125255" cy="46721"/>
          </a:xfrm>
          <a:prstGeom prst="line">
            <a:avLst/>
          </a:prstGeom>
          <a:ln w="104775"/>
          <a:effectLst>
            <a:glow rad="254000">
              <a:schemeClr val="accent1">
                <a:lumMod val="75000"/>
              </a:schemeClr>
            </a:glow>
          </a:effectLst>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66862" y="307025"/>
            <a:ext cx="11827129" cy="5847755"/>
          </a:xfrm>
          <a:prstGeom prst="rect">
            <a:avLst/>
          </a:prstGeom>
          <a:noFill/>
        </p:spPr>
        <p:txBody>
          <a:bodyPr wrap="square" rtlCol="0">
            <a:spAutoFit/>
          </a:bodyPr>
          <a:lstStyle/>
          <a:p>
            <a:r>
              <a:rPr lang="en-US" sz="2200" dirty="0">
                <a:solidFill>
                  <a:schemeClr val="bg1"/>
                </a:solidFill>
              </a:rPr>
              <a:t>Currently cash bail offsets the cost of our criminal justice system minimally…How?</a:t>
            </a:r>
          </a:p>
          <a:p>
            <a:endParaRPr lang="en-US" sz="2200" dirty="0">
              <a:solidFill>
                <a:schemeClr val="bg1"/>
              </a:solidFill>
            </a:endParaRPr>
          </a:p>
          <a:p>
            <a:r>
              <a:rPr lang="en-US" sz="2200" dirty="0">
                <a:solidFill>
                  <a:schemeClr val="bg1"/>
                </a:solidFill>
              </a:rPr>
              <a:t>There is a cost for our criminal justice system!</a:t>
            </a:r>
          </a:p>
          <a:p>
            <a:endParaRPr lang="en-US" sz="2200" dirty="0">
              <a:solidFill>
                <a:schemeClr val="bg1"/>
              </a:solidFill>
            </a:endParaRPr>
          </a:p>
          <a:p>
            <a:r>
              <a:rPr lang="en-US" sz="2200" dirty="0">
                <a:solidFill>
                  <a:schemeClr val="bg1"/>
                </a:solidFill>
              </a:rPr>
              <a:t>When a person is arrested and post a cash bail, the county receives 10% of the 10% of cash bail that is posted.</a:t>
            </a:r>
          </a:p>
          <a:p>
            <a:endParaRPr lang="en-US" sz="2200" dirty="0">
              <a:solidFill>
                <a:schemeClr val="bg1"/>
              </a:solidFill>
            </a:endParaRPr>
          </a:p>
          <a:p>
            <a:r>
              <a:rPr lang="en-US" sz="2200" dirty="0">
                <a:solidFill>
                  <a:schemeClr val="bg1"/>
                </a:solidFill>
              </a:rPr>
              <a:t>For example, arrestee bail is set at $1,000 10%.  This means that to get out of jail this person would be required to post $100.  The county holds this money until case is adjudicated.  Whether guilty or not guilty, the county keeps 10% of the $100 posted ($10).  If guilty the remaining $90 is applied to court costs &amp; fines.  If not guilty, the $90 is refunded to whomever posted the bond.</a:t>
            </a:r>
          </a:p>
          <a:p>
            <a:endParaRPr lang="en-US" sz="2200" dirty="0">
              <a:solidFill>
                <a:schemeClr val="bg1"/>
              </a:solidFill>
            </a:endParaRPr>
          </a:p>
          <a:p>
            <a:r>
              <a:rPr lang="en-US" sz="2200" dirty="0">
                <a:solidFill>
                  <a:schemeClr val="bg1"/>
                </a:solidFill>
              </a:rPr>
              <a:t>Agencies who benefit from that 10% the county keeps…police, states attorney, public defender, circuit clerk, probation department, etc…</a:t>
            </a:r>
          </a:p>
          <a:p>
            <a:endParaRPr lang="en-US" sz="2200" dirty="0">
              <a:solidFill>
                <a:schemeClr val="bg1"/>
              </a:solidFill>
            </a:endParaRPr>
          </a:p>
          <a:p>
            <a:r>
              <a:rPr lang="en-US" sz="2200" dirty="0">
                <a:solidFill>
                  <a:schemeClr val="bg1"/>
                </a:solidFill>
              </a:rPr>
              <a:t>So basically after September 18, 2023 law abiding citizens will now be funding the criminal justice system in Kankakee County 100% </a:t>
            </a:r>
          </a:p>
        </p:txBody>
      </p:sp>
    </p:spTree>
    <p:extLst>
      <p:ext uri="{BB962C8B-B14F-4D97-AF65-F5344CB8AC3E}">
        <p14:creationId xmlns:p14="http://schemas.microsoft.com/office/powerpoint/2010/main" val="264732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4" name="Straight Connector 3"/>
          <p:cNvCxnSpPr/>
          <p:nvPr/>
        </p:nvCxnSpPr>
        <p:spPr>
          <a:xfrm flipV="1">
            <a:off x="66745" y="3444018"/>
            <a:ext cx="12125255" cy="46721"/>
          </a:xfrm>
          <a:prstGeom prst="line">
            <a:avLst/>
          </a:prstGeom>
          <a:ln w="104775"/>
          <a:effectLst>
            <a:glow rad="254000">
              <a:schemeClr val="accent1">
                <a:lumMod val="75000"/>
              </a:schemeClr>
            </a:glow>
          </a:effectLst>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87468" y="253629"/>
            <a:ext cx="11086265" cy="6001643"/>
          </a:xfrm>
          <a:prstGeom prst="rect">
            <a:avLst/>
          </a:prstGeom>
          <a:noFill/>
        </p:spPr>
        <p:txBody>
          <a:bodyPr wrap="square" rtlCol="0">
            <a:spAutoFit/>
          </a:bodyPr>
          <a:lstStyle/>
          <a:p>
            <a:r>
              <a:rPr lang="en-US" sz="2400" dirty="0">
                <a:solidFill>
                  <a:schemeClr val="bg1"/>
                </a:solidFill>
              </a:rPr>
              <a:t>Majority of law enforcement  officials including Chiefs, Sheriff’s, &amp; Judges the PTFA will have a catastrophic impact across the criminal justice system and our communities statewide.</a:t>
            </a:r>
          </a:p>
          <a:p>
            <a:endParaRPr lang="en-US" sz="2400" dirty="0">
              <a:solidFill>
                <a:schemeClr val="bg1"/>
              </a:solidFill>
            </a:endParaRPr>
          </a:p>
          <a:p>
            <a:r>
              <a:rPr lang="en-US" sz="2400" dirty="0">
                <a:solidFill>
                  <a:schemeClr val="bg1"/>
                </a:solidFill>
              </a:rPr>
              <a:t>Possible solutions which would require additional trailer bills in Springfield:</a:t>
            </a:r>
          </a:p>
          <a:p>
            <a:endParaRPr lang="en-US" sz="2400" dirty="0">
              <a:solidFill>
                <a:schemeClr val="bg1"/>
              </a:solidFill>
            </a:endParaRPr>
          </a:p>
          <a:p>
            <a:pPr marL="342900" indent="-342900">
              <a:buAutoNum type="arabicPeriod"/>
            </a:pPr>
            <a:r>
              <a:rPr lang="en-US" sz="2400" dirty="0">
                <a:solidFill>
                  <a:schemeClr val="bg1"/>
                </a:solidFill>
              </a:rPr>
              <a:t>Give discretion back to judges to lock up those who are creating chaos and are repeat offenders.</a:t>
            </a:r>
          </a:p>
          <a:p>
            <a:pPr marL="342900" indent="-342900">
              <a:buAutoNum type="arabicPeriod"/>
            </a:pPr>
            <a:endParaRPr lang="en-US" sz="2400" dirty="0">
              <a:solidFill>
                <a:schemeClr val="bg1"/>
              </a:solidFill>
            </a:endParaRPr>
          </a:p>
          <a:p>
            <a:pPr marL="342900" indent="-342900">
              <a:buAutoNum type="arabicPeriod"/>
            </a:pPr>
            <a:r>
              <a:rPr lang="en-US" sz="2400" dirty="0">
                <a:solidFill>
                  <a:schemeClr val="bg1"/>
                </a:solidFill>
              </a:rPr>
              <a:t>Utilize our Probation Department &amp; other social service agencies to deal with offenders who continue to violate our laws.</a:t>
            </a:r>
          </a:p>
          <a:p>
            <a:pPr marL="342900" indent="-342900">
              <a:buAutoNum type="arabicPeriod"/>
            </a:pPr>
            <a:endParaRPr lang="en-US" sz="2400" dirty="0">
              <a:solidFill>
                <a:schemeClr val="bg1"/>
              </a:solidFill>
            </a:endParaRPr>
          </a:p>
          <a:p>
            <a:pPr marL="342900" indent="-342900">
              <a:buAutoNum type="arabicPeriod"/>
            </a:pPr>
            <a:r>
              <a:rPr lang="en-US" sz="2400" dirty="0">
                <a:solidFill>
                  <a:schemeClr val="bg1"/>
                </a:solidFill>
              </a:rPr>
              <a:t>Provide funding for additional programs in county jails</a:t>
            </a:r>
          </a:p>
          <a:p>
            <a:endParaRPr lang="en-US" sz="2400" dirty="0">
              <a:solidFill>
                <a:schemeClr val="bg1"/>
              </a:solidFill>
            </a:endParaRPr>
          </a:p>
          <a:p>
            <a:endParaRPr lang="en-US" sz="2400" dirty="0">
              <a:solidFill>
                <a:schemeClr val="bg1"/>
              </a:solidFill>
            </a:endParaRPr>
          </a:p>
          <a:p>
            <a:r>
              <a:rPr lang="en-US" sz="2400" dirty="0">
                <a:solidFill>
                  <a:schemeClr val="bg1"/>
                </a:solidFill>
              </a:rPr>
              <a:t>and finally…. </a:t>
            </a:r>
          </a:p>
        </p:txBody>
      </p:sp>
    </p:spTree>
    <p:extLst>
      <p:ext uri="{BB962C8B-B14F-4D97-AF65-F5344CB8AC3E}">
        <p14:creationId xmlns:p14="http://schemas.microsoft.com/office/powerpoint/2010/main" val="303803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4" name="Straight Connector 3"/>
          <p:cNvCxnSpPr/>
          <p:nvPr/>
        </p:nvCxnSpPr>
        <p:spPr>
          <a:xfrm flipV="1">
            <a:off x="66745" y="3444018"/>
            <a:ext cx="12125255" cy="46721"/>
          </a:xfrm>
          <a:prstGeom prst="line">
            <a:avLst/>
          </a:prstGeom>
          <a:ln w="104775"/>
          <a:effectLst>
            <a:glow rad="254000">
              <a:schemeClr val="accent1">
                <a:lumMod val="75000"/>
              </a:schemeClr>
            </a:glow>
          </a:effectLst>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67212" y="433839"/>
            <a:ext cx="11506755" cy="6124754"/>
          </a:xfrm>
          <a:prstGeom prst="rect">
            <a:avLst/>
          </a:prstGeom>
          <a:noFill/>
        </p:spPr>
        <p:txBody>
          <a:bodyPr wrap="square" rtlCol="0">
            <a:spAutoFit/>
          </a:bodyPr>
          <a:lstStyle/>
          <a:p>
            <a:r>
              <a:rPr lang="en-US" sz="2800" dirty="0">
                <a:solidFill>
                  <a:schemeClr val="bg1"/>
                </a:solidFill>
              </a:rPr>
              <a:t>I hope I am wrong!</a:t>
            </a:r>
          </a:p>
          <a:p>
            <a:endParaRPr lang="en-US" sz="2800" dirty="0">
              <a:solidFill>
                <a:schemeClr val="bg1"/>
              </a:solidFill>
            </a:endParaRPr>
          </a:p>
          <a:p>
            <a:endParaRPr lang="en-US" sz="2800" dirty="0">
              <a:solidFill>
                <a:schemeClr val="bg1"/>
              </a:solidFill>
            </a:endParaRPr>
          </a:p>
          <a:p>
            <a:r>
              <a:rPr lang="en-US" sz="2800" dirty="0">
                <a:solidFill>
                  <a:schemeClr val="bg1"/>
                </a:solidFill>
              </a:rPr>
              <a:t>As a County, we are ready…we were ready before the case went to the Illinois Supreme Court.  All police agencies have been preparing for this since it’s passage.  Law Enforcement in Kankakee County is committed to carrying out our duties and continuing to keep our community safe.  </a:t>
            </a: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a:p>
            <a:r>
              <a:rPr lang="en-US" sz="2000" dirty="0">
                <a:solidFill>
                  <a:schemeClr val="bg1"/>
                </a:solidFill>
              </a:rPr>
              <a:t>			</a:t>
            </a:r>
            <a:r>
              <a:rPr lang="en-US" sz="9600" dirty="0">
                <a:solidFill>
                  <a:schemeClr val="bg1"/>
                </a:solidFill>
              </a:rPr>
              <a:t>QUESTIONS?</a:t>
            </a:r>
          </a:p>
        </p:txBody>
      </p:sp>
    </p:spTree>
    <p:extLst>
      <p:ext uri="{BB962C8B-B14F-4D97-AF65-F5344CB8AC3E}">
        <p14:creationId xmlns:p14="http://schemas.microsoft.com/office/powerpoint/2010/main" val="3344249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TotalTime>
  <Words>727</Words>
  <Application>Microsoft Office PowerPoint</Application>
  <PresentationFormat>Widescreen</PresentationFormat>
  <Paragraphs>68</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Downey</dc:creator>
  <cp:lastModifiedBy>Angela Morrey</cp:lastModifiedBy>
  <cp:revision>15</cp:revision>
  <dcterms:created xsi:type="dcterms:W3CDTF">2023-09-13T17:07:20Z</dcterms:created>
  <dcterms:modified xsi:type="dcterms:W3CDTF">2023-09-18T17:52:20Z</dcterms:modified>
</cp:coreProperties>
</file>