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5" r:id="rId4"/>
    <p:sldId id="264" r:id="rId5"/>
    <p:sldId id="275" r:id="rId6"/>
    <p:sldId id="286" r:id="rId7"/>
    <p:sldId id="284" r:id="rId8"/>
    <p:sldId id="271" r:id="rId9"/>
    <p:sldId id="283" r:id="rId10"/>
    <p:sldId id="285" r:id="rId11"/>
    <p:sldId id="279" r:id="rId12"/>
    <p:sldId id="280" r:id="rId13"/>
    <p:sldId id="281" r:id="rId1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44546A"/>
    <a:srgbClr val="E0B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55" autoAdjust="0"/>
  </p:normalViewPr>
  <p:slideViewPr>
    <p:cSldViewPr snapToGrid="0">
      <p:cViewPr>
        <p:scale>
          <a:sx n="82" d="100"/>
          <a:sy n="82" d="100"/>
        </p:scale>
        <p:origin x="429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209" y="1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/>
          <a:lstStyle>
            <a:lvl1pPr algn="r">
              <a:defRPr sz="1200"/>
            </a:lvl1pPr>
          </a:lstStyle>
          <a:p>
            <a:fld id="{A4919878-71F3-45E5-BAD7-58B109069C39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90" tIns="46895" rIns="93790" bIns="468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868" y="4620396"/>
            <a:ext cx="5853468" cy="3781062"/>
          </a:xfrm>
          <a:prstGeom prst="rect">
            <a:avLst/>
          </a:prstGeom>
        </p:spPr>
        <p:txBody>
          <a:bodyPr vert="horz" lIns="93790" tIns="46895" rIns="93790" bIns="4689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654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209" y="9120654"/>
            <a:ext cx="3170357" cy="480547"/>
          </a:xfrm>
          <a:prstGeom prst="rect">
            <a:avLst/>
          </a:prstGeom>
        </p:spPr>
        <p:txBody>
          <a:bodyPr vert="horz" lIns="93790" tIns="46895" rIns="93790" bIns="46895" rtlCol="0" anchor="b"/>
          <a:lstStyle>
            <a:lvl1pPr algn="r">
              <a:defRPr sz="1200"/>
            </a:lvl1pPr>
          </a:lstStyle>
          <a:p>
            <a:fld id="{26575FF0-145A-416D-9FE9-04411E3AD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3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75FF0-145A-416D-9FE9-04411E3AD5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9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75FF0-145A-416D-9FE9-04411E3AD5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71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75FF0-145A-416D-9FE9-04411E3AD5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17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D455-1142-72F2-57FF-17483E2E5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336D88-469F-5FD8-6D40-4A9B90885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2F09B-BC8D-9310-6D37-9E4B1C4D6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A76F-3423-40FC-B289-1D22F49C061F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02058-02B1-4717-226F-99D18A23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7E4F5-6B07-A275-F7A5-E6C69064F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8786-D167-4AF9-8234-7C96B048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9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D2821-75B5-D238-E7FB-BAFC3129A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78E498-7C59-3538-73C3-4974F5C79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C4984-97B3-5E34-BC5D-FFC3B885B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A76F-3423-40FC-B289-1D22F49C061F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DAADB-115B-861A-B4AF-EA314CAD2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0A8DB-3A43-4297-7C34-48B14E154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8786-D167-4AF9-8234-7C96B048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8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7704E4-3076-13DC-961B-2893F1D5AF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152D6-C8BE-0ADC-E57A-BF31C1DC3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62DF7-93D4-4C8E-00FC-8E8A760A3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A76F-3423-40FC-B289-1D22F49C061F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26681-4FC1-1A3A-4E12-D6C8D8AE4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166A8-9D2B-56C5-0EBB-FF1C994C1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8786-D167-4AF9-8234-7C96B048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9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43D00-6E5B-7086-567B-2631DC087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C07F5-F6FE-5F77-9D03-77CDD6B35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99D3A-7347-EE15-97F0-558AB00C8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A76F-3423-40FC-B289-1D22F49C061F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CA0E-C7FD-42FC-82EC-7D85E240B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66BD3-23E7-BA2A-DCAF-E597946F4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8786-D167-4AF9-8234-7C96B048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6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996A5-C4F2-82D0-6AE5-718B6DAF3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4F1DA-973E-6D7D-4904-4C637F6C1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963CF-741A-885A-F5D8-AE98F6A5D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A76F-3423-40FC-B289-1D22F49C061F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78840-809C-F042-F39D-9C5071318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065BE-6BF1-8603-5FD1-E7199142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8786-D167-4AF9-8234-7C96B048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0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34E39-C966-98F5-0859-DE8802C99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438FA-C046-C268-538D-D4E19F36E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1DD56-3629-6373-59B1-6F90FCB01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26624-718F-24BC-8D18-143399419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A76F-3423-40FC-B289-1D22F49C061F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771F6-ABB8-E9C0-5FD4-9D099D860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2A129-C656-09CA-CFF0-6EF92F50E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8786-D167-4AF9-8234-7C96B048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3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C45A0-E462-9B2A-3388-A2C297F50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7CDD9-97AB-F416-DE62-181C7B5D5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E95F8-64A8-A290-B5F9-E6AD8DBD3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377D6C-76B9-9C65-4A16-41C1FC3399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4AE392-5505-3A69-E2CE-40DC7CEB8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5C2090-F87A-DACF-23D0-0875DD36E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A76F-3423-40FC-B289-1D22F49C061F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5E3D22-EA63-28DB-CFD7-2F1258DEA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922C56-9B21-1682-752A-8F8114A3A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8786-D167-4AF9-8234-7C96B048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040D4-FB46-10D5-EBA9-34BE17B61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17D5C-0ACE-ABB9-2342-C43D99241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A76F-3423-40FC-B289-1D22F49C061F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6B3C6D-3BC5-7174-C63A-EE17EB00A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A12E1-CBB8-C5F1-7ED1-8A2A613EB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8786-D167-4AF9-8234-7C96B048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3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17474E-E961-C828-AB01-0C462E3D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A76F-3423-40FC-B289-1D22F49C061F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D3AF9-640C-0D8B-4867-6ADC491F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B0860-BEF2-5B28-4940-1B0CEFCB7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8786-D167-4AF9-8234-7C96B048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9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60390-E5CF-07EB-FBA9-EB63C4ECA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03C9-941A-6D75-F31A-BBD315BD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1416D-1E3B-2DCB-6952-651F5E2E2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FB301-4232-B1FF-55DC-9834C58E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A76F-3423-40FC-B289-1D22F49C061F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72522-BCDC-6A4A-7032-D119F0ACA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EE04D-36B8-41DF-04B2-04517F97B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8786-D167-4AF9-8234-7C96B048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1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5D9C7-F86E-3505-5DE7-2D0DF90D3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AF3BA0-B714-5C54-86E0-0547DCDFD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AD0878-4EA9-A210-D0DA-9A42516AE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E23BC-675F-DBA8-ED81-F195FC5E5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A76F-3423-40FC-B289-1D22F49C061F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36534-B84D-59D1-8DE3-D4A09ECE6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970FE-6121-DA24-D332-74FE54AB7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8786-D167-4AF9-8234-7C96B048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6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F047D4-EAC3-B2A0-2318-7D73BF98D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BA1DA-2046-43F4-2471-7F6B5F1B6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E03EF-A782-E5B1-E518-33AA0E451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1A76F-3423-40FC-B289-1D22F49C061F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E2747-803A-AFFF-8683-29DCC2015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3852E-F348-3C25-56CD-2C51E6F60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58786-D167-4AF9-8234-7C96B048F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1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584BE2C-D87F-10EF-5600-4F0DCCC242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159" b="-1"/>
          <a:stretch/>
        </p:blipFill>
        <p:spPr>
          <a:xfrm>
            <a:off x="4830688" y="232620"/>
            <a:ext cx="2530624" cy="269728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301DCB3-408B-117B-E20B-5A69B50FC1B8}"/>
              </a:ext>
            </a:extLst>
          </p:cNvPr>
          <p:cNvSpPr/>
          <p:nvPr/>
        </p:nvSpPr>
        <p:spPr>
          <a:xfrm>
            <a:off x="2221830" y="2780450"/>
            <a:ext cx="774834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Impact Of</a:t>
            </a:r>
          </a:p>
          <a:p>
            <a:pPr algn="ctr"/>
            <a:r>
              <a:rPr lang="en-US" sz="7200" b="1" cap="none" spc="0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SAFE-T Act</a:t>
            </a:r>
          </a:p>
          <a:p>
            <a:pPr algn="ctr"/>
            <a:r>
              <a:rPr lang="en-US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 Policing, Prosecuting &amp; Public Safety</a:t>
            </a:r>
          </a:p>
          <a:p>
            <a:pPr algn="ctr"/>
            <a:r>
              <a:rPr lang="en-U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September, 2023</a:t>
            </a:r>
            <a:endParaRPr lang="en-US" sz="3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1899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CC3DE07-6CEC-45C8-A047-3A9E2584803A}"/>
              </a:ext>
            </a:extLst>
          </p:cNvPr>
          <p:cNvSpPr txBox="1"/>
          <p:nvPr/>
        </p:nvSpPr>
        <p:spPr>
          <a:xfrm>
            <a:off x="549058" y="3233260"/>
            <a:ext cx="110480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“90 Days Rule”</a:t>
            </a:r>
          </a:p>
          <a:p>
            <a:pPr algn="ctr"/>
            <a:endParaRPr lang="en-US" sz="3600" b="1" dirty="0">
              <a:solidFill>
                <a:srgbClr val="FFC000"/>
              </a:solidFill>
            </a:endParaRPr>
          </a:p>
          <a:p>
            <a:pPr algn="ctr"/>
            <a:r>
              <a:rPr lang="en-US" sz="3600" b="1" dirty="0">
                <a:solidFill>
                  <a:srgbClr val="FFC000"/>
                </a:solidFill>
              </a:rPr>
              <a:t>Kankakee County SAO Implementation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9FD45E4-312C-76F2-5B90-43D558B8ACEC}"/>
              </a:ext>
            </a:extLst>
          </p:cNvPr>
          <p:cNvSpPr txBox="1">
            <a:spLocks/>
          </p:cNvSpPr>
          <p:nvPr/>
        </p:nvSpPr>
        <p:spPr>
          <a:xfrm>
            <a:off x="282306" y="2934410"/>
            <a:ext cx="11595565" cy="34226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F659FF9-6BD6-E74E-CA7E-67C3FA709DE3}"/>
              </a:ext>
            </a:extLst>
          </p:cNvPr>
          <p:cNvSpPr/>
          <p:nvPr/>
        </p:nvSpPr>
        <p:spPr>
          <a:xfrm>
            <a:off x="1104176" y="427954"/>
            <a:ext cx="10492903" cy="1452664"/>
          </a:xfrm>
          <a:prstGeom prst="roundRect">
            <a:avLst/>
          </a:prstGeom>
          <a:noFill/>
          <a:ln w="76200">
            <a:solidFill>
              <a:srgbClr val="E0BF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3935B54-C1B2-0CF4-4889-8537FE074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06" y="179600"/>
            <a:ext cx="1959853" cy="194937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AAA515D-168B-EC6E-CC7B-304AA9B4A4F5}"/>
              </a:ext>
            </a:extLst>
          </p:cNvPr>
          <p:cNvSpPr/>
          <p:nvPr/>
        </p:nvSpPr>
        <p:spPr>
          <a:xfrm>
            <a:off x="2267211" y="496861"/>
            <a:ext cx="4461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SAFE-T Act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E82B7BF-AA5E-1757-7980-6148A10CB7EF}"/>
              </a:ext>
            </a:extLst>
          </p:cNvPr>
          <p:cNvSpPr/>
          <p:nvPr/>
        </p:nvSpPr>
        <p:spPr>
          <a:xfrm>
            <a:off x="2267211" y="1220136"/>
            <a:ext cx="51766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Impact on Policing, Prosecuting &amp; Public Safety</a:t>
            </a:r>
          </a:p>
        </p:txBody>
      </p:sp>
    </p:spTree>
    <p:extLst>
      <p:ext uri="{BB962C8B-B14F-4D97-AF65-F5344CB8AC3E}">
        <p14:creationId xmlns:p14="http://schemas.microsoft.com/office/powerpoint/2010/main" val="1823107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CC3DE07-6CEC-45C8-A047-3A9E2584803A}"/>
              </a:ext>
            </a:extLst>
          </p:cNvPr>
          <p:cNvSpPr txBox="1"/>
          <p:nvPr/>
        </p:nvSpPr>
        <p:spPr>
          <a:xfrm>
            <a:off x="522250" y="2377327"/>
            <a:ext cx="11048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PLEASE NOTE…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9FD45E4-312C-76F2-5B90-43D558B8ACEC}"/>
              </a:ext>
            </a:extLst>
          </p:cNvPr>
          <p:cNvSpPr txBox="1">
            <a:spLocks/>
          </p:cNvSpPr>
          <p:nvPr/>
        </p:nvSpPr>
        <p:spPr>
          <a:xfrm>
            <a:off x="282306" y="2934410"/>
            <a:ext cx="11595565" cy="34226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75053E-6F40-17C0-6FB9-20595B19AAB9}"/>
              </a:ext>
            </a:extLst>
          </p:cNvPr>
          <p:cNvSpPr txBox="1"/>
          <p:nvPr/>
        </p:nvSpPr>
        <p:spPr>
          <a:xfrm>
            <a:off x="432262" y="2531619"/>
            <a:ext cx="114774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bg1"/>
                </a:solidFill>
              </a:rPr>
              <a:t>All of our jobs have changed under this new law.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bg1"/>
                </a:solidFill>
              </a:rPr>
              <a:t>SAO must meet a higher burden to detain: Clear &amp; Convincing </a:t>
            </a:r>
            <a:r>
              <a:rPr lang="en-US" sz="2000" b="1" dirty="0">
                <a:solidFill>
                  <a:schemeClr val="bg1"/>
                </a:solidFill>
              </a:rPr>
              <a:t>(no longer PC).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bg1"/>
                </a:solidFill>
              </a:rPr>
              <a:t>The law is unclear and will likely change over time as the legislature continues to amend it and as the courts attempt to interpret it.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bg1"/>
                </a:solidFill>
              </a:rPr>
              <a:t>The police will not be able to arrest in every case, even when we all agree the person </a:t>
            </a:r>
            <a:r>
              <a:rPr lang="en-US" sz="2800" b="1" i="1" dirty="0">
                <a:solidFill>
                  <a:schemeClr val="bg1"/>
                </a:solidFill>
              </a:rPr>
              <a:t>should </a:t>
            </a:r>
            <a:r>
              <a:rPr lang="en-US" sz="2800" b="1" dirty="0">
                <a:solidFill>
                  <a:schemeClr val="bg1"/>
                </a:solidFill>
              </a:rPr>
              <a:t>be arrested.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bg1"/>
                </a:solidFill>
              </a:rPr>
              <a:t>We will not be able to file a Petition to Detain for every person that is arrested, even when we all agree the person </a:t>
            </a:r>
            <a:r>
              <a:rPr lang="en-US" sz="2800" b="1" i="1" dirty="0">
                <a:solidFill>
                  <a:schemeClr val="bg1"/>
                </a:solidFill>
              </a:rPr>
              <a:t>should</a:t>
            </a:r>
            <a:r>
              <a:rPr lang="en-US" sz="2800" b="1" dirty="0">
                <a:solidFill>
                  <a:schemeClr val="bg1"/>
                </a:solidFill>
              </a:rPr>
              <a:t> be detained.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F659FF9-6BD6-E74E-CA7E-67C3FA709DE3}"/>
              </a:ext>
            </a:extLst>
          </p:cNvPr>
          <p:cNvSpPr/>
          <p:nvPr/>
        </p:nvSpPr>
        <p:spPr>
          <a:xfrm>
            <a:off x="1104176" y="427954"/>
            <a:ext cx="10492903" cy="1452664"/>
          </a:xfrm>
          <a:prstGeom prst="roundRect">
            <a:avLst/>
          </a:prstGeom>
          <a:noFill/>
          <a:ln w="76200">
            <a:solidFill>
              <a:srgbClr val="E0BF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3935B54-C1B2-0CF4-4889-8537FE074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06" y="179600"/>
            <a:ext cx="1959853" cy="194937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AAA515D-168B-EC6E-CC7B-304AA9B4A4F5}"/>
              </a:ext>
            </a:extLst>
          </p:cNvPr>
          <p:cNvSpPr/>
          <p:nvPr/>
        </p:nvSpPr>
        <p:spPr>
          <a:xfrm>
            <a:off x="2267211" y="496861"/>
            <a:ext cx="4461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SAFE-T Act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75F2F8C-0B7F-3A8F-8E50-A889A1B3B1F6}"/>
              </a:ext>
            </a:extLst>
          </p:cNvPr>
          <p:cNvSpPr/>
          <p:nvPr/>
        </p:nvSpPr>
        <p:spPr>
          <a:xfrm>
            <a:off x="2267211" y="1220136"/>
            <a:ext cx="51766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Impact on Policing, Prosecuting &amp; Public Safety</a:t>
            </a:r>
          </a:p>
        </p:txBody>
      </p:sp>
    </p:spTree>
    <p:extLst>
      <p:ext uri="{BB962C8B-B14F-4D97-AF65-F5344CB8AC3E}">
        <p14:creationId xmlns:p14="http://schemas.microsoft.com/office/powerpoint/2010/main" val="3461160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9FD45E4-312C-76F2-5B90-43D558B8ACEC}"/>
              </a:ext>
            </a:extLst>
          </p:cNvPr>
          <p:cNvSpPr txBox="1">
            <a:spLocks/>
          </p:cNvSpPr>
          <p:nvPr/>
        </p:nvSpPr>
        <p:spPr>
          <a:xfrm>
            <a:off x="282306" y="2934410"/>
            <a:ext cx="11595565" cy="34226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8EEFEC-E6E9-1533-C386-D62C49243408}"/>
              </a:ext>
            </a:extLst>
          </p:cNvPr>
          <p:cNvSpPr txBox="1"/>
          <p:nvPr/>
        </p:nvSpPr>
        <p:spPr>
          <a:xfrm>
            <a:off x="522250" y="2461397"/>
            <a:ext cx="1104802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CALL OR TEXT </a:t>
            </a:r>
            <a:r>
              <a:rPr lang="en-US" sz="3600" b="1" u="sng" dirty="0">
                <a:solidFill>
                  <a:srgbClr val="FFC000"/>
                </a:solidFill>
              </a:rPr>
              <a:t>ANY DAY / ANY TIME</a:t>
            </a:r>
            <a:r>
              <a:rPr lang="en-US" sz="3600" b="1" dirty="0">
                <a:solidFill>
                  <a:srgbClr val="FFC000"/>
                </a:solidFill>
              </a:rPr>
              <a:t> WITH QUESTIONS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Jim Rowe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(815) 450-7459 cell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(815) 936-5825 desk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JRowe@K3County.net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7635343-1108-74F1-61F0-62EA27911021}"/>
              </a:ext>
            </a:extLst>
          </p:cNvPr>
          <p:cNvSpPr/>
          <p:nvPr/>
        </p:nvSpPr>
        <p:spPr>
          <a:xfrm>
            <a:off x="1104176" y="427954"/>
            <a:ext cx="10492903" cy="1452664"/>
          </a:xfrm>
          <a:prstGeom prst="roundRect">
            <a:avLst/>
          </a:prstGeom>
          <a:noFill/>
          <a:ln w="76200">
            <a:solidFill>
              <a:srgbClr val="E0BF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C6CE05-98F3-9282-BE69-A37BE5D35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06" y="179600"/>
            <a:ext cx="1959853" cy="194937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E6B3101-7256-884F-F791-E13ECA630E6C}"/>
              </a:ext>
            </a:extLst>
          </p:cNvPr>
          <p:cNvSpPr/>
          <p:nvPr/>
        </p:nvSpPr>
        <p:spPr>
          <a:xfrm>
            <a:off x="2267211" y="496861"/>
            <a:ext cx="4461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SAFE-T Act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D06CE54-E4C2-56DB-18C6-23997D0D050E}"/>
              </a:ext>
            </a:extLst>
          </p:cNvPr>
          <p:cNvSpPr/>
          <p:nvPr/>
        </p:nvSpPr>
        <p:spPr>
          <a:xfrm>
            <a:off x="2267211" y="1220136"/>
            <a:ext cx="51766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Impact on Policing, Prosecuting &amp; Public Safety</a:t>
            </a:r>
          </a:p>
        </p:txBody>
      </p:sp>
    </p:spTree>
    <p:extLst>
      <p:ext uri="{BB962C8B-B14F-4D97-AF65-F5344CB8AC3E}">
        <p14:creationId xmlns:p14="http://schemas.microsoft.com/office/powerpoint/2010/main" val="1396349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9FD45E4-312C-76F2-5B90-43D558B8ACEC}"/>
              </a:ext>
            </a:extLst>
          </p:cNvPr>
          <p:cNvSpPr txBox="1">
            <a:spLocks/>
          </p:cNvSpPr>
          <p:nvPr/>
        </p:nvSpPr>
        <p:spPr>
          <a:xfrm>
            <a:off x="282306" y="2934410"/>
            <a:ext cx="11595565" cy="34226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8EEFEC-E6E9-1533-C386-D62C49243408}"/>
              </a:ext>
            </a:extLst>
          </p:cNvPr>
          <p:cNvSpPr txBox="1"/>
          <p:nvPr/>
        </p:nvSpPr>
        <p:spPr>
          <a:xfrm>
            <a:off x="438360" y="3328547"/>
            <a:ext cx="11048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FFC000"/>
                </a:solidFill>
              </a:rPr>
              <a:t>QUESTIONS?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30AD644-EB89-69F4-C079-10BCD78D0460}"/>
              </a:ext>
            </a:extLst>
          </p:cNvPr>
          <p:cNvSpPr/>
          <p:nvPr/>
        </p:nvSpPr>
        <p:spPr>
          <a:xfrm>
            <a:off x="1104176" y="427954"/>
            <a:ext cx="10492903" cy="1452664"/>
          </a:xfrm>
          <a:prstGeom prst="roundRect">
            <a:avLst/>
          </a:prstGeom>
          <a:noFill/>
          <a:ln w="76200">
            <a:solidFill>
              <a:srgbClr val="E0BF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933CB9C-ADFA-930F-7D35-198B58B78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06" y="179600"/>
            <a:ext cx="1959853" cy="194937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FDC0FC8-5B88-EB35-6EB6-546B521F13F3}"/>
              </a:ext>
            </a:extLst>
          </p:cNvPr>
          <p:cNvSpPr/>
          <p:nvPr/>
        </p:nvSpPr>
        <p:spPr>
          <a:xfrm>
            <a:off x="2267211" y="496861"/>
            <a:ext cx="4461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SAFE-T Act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DC6DB4-3E3E-3FEA-2782-9FF27F03019B}"/>
              </a:ext>
            </a:extLst>
          </p:cNvPr>
          <p:cNvSpPr/>
          <p:nvPr/>
        </p:nvSpPr>
        <p:spPr>
          <a:xfrm>
            <a:off x="2267211" y="1220136"/>
            <a:ext cx="51766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Impact on Policing, Prosecuting &amp; Public Safety</a:t>
            </a:r>
          </a:p>
        </p:txBody>
      </p:sp>
    </p:spTree>
    <p:extLst>
      <p:ext uri="{BB962C8B-B14F-4D97-AF65-F5344CB8AC3E}">
        <p14:creationId xmlns:p14="http://schemas.microsoft.com/office/powerpoint/2010/main" val="77241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471C254-8B2F-C24A-B934-21634BC383B4}"/>
              </a:ext>
            </a:extLst>
          </p:cNvPr>
          <p:cNvSpPr/>
          <p:nvPr/>
        </p:nvSpPr>
        <p:spPr>
          <a:xfrm>
            <a:off x="1104176" y="427954"/>
            <a:ext cx="10492903" cy="1452664"/>
          </a:xfrm>
          <a:prstGeom prst="roundRect">
            <a:avLst/>
          </a:prstGeom>
          <a:noFill/>
          <a:ln w="76200">
            <a:solidFill>
              <a:srgbClr val="E0BF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84BE2C-D87F-10EF-5600-4F0DCCC242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06" y="179600"/>
            <a:ext cx="1959853" cy="194937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2327D91-2840-FF76-987C-86148B0D548B}"/>
              </a:ext>
            </a:extLst>
          </p:cNvPr>
          <p:cNvSpPr/>
          <p:nvPr/>
        </p:nvSpPr>
        <p:spPr>
          <a:xfrm>
            <a:off x="2267211" y="496861"/>
            <a:ext cx="4461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SAFE-T Act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6523E5-40C6-F15B-C3E1-571C538739B2}"/>
              </a:ext>
            </a:extLst>
          </p:cNvPr>
          <p:cNvSpPr/>
          <p:nvPr/>
        </p:nvSpPr>
        <p:spPr>
          <a:xfrm>
            <a:off x="2267211" y="1220136"/>
            <a:ext cx="51766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Impact on Policing, Prosecuting &amp; Public Safety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C3DE07-6CEC-45C8-A047-3A9E2584803A}"/>
              </a:ext>
            </a:extLst>
          </p:cNvPr>
          <p:cNvSpPr txBox="1"/>
          <p:nvPr/>
        </p:nvSpPr>
        <p:spPr>
          <a:xfrm>
            <a:off x="522250" y="2377327"/>
            <a:ext cx="1104802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Major Components Facing LEOs: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Body Cameras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Arrest v. Release</a:t>
            </a: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rgbClr val="FFC000"/>
                </a:solidFill>
              </a:rPr>
              <a:t>Major Components Facing Prosecutors</a:t>
            </a:r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Detention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90 Days &amp; Out</a:t>
            </a:r>
          </a:p>
          <a:p>
            <a:r>
              <a:rPr lang="en-US" sz="2800" b="1" dirty="0"/>
              <a:t>			      </a:t>
            </a: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			       </a:t>
            </a:r>
          </a:p>
        </p:txBody>
      </p:sp>
    </p:spTree>
    <p:extLst>
      <p:ext uri="{BB962C8B-B14F-4D97-AF65-F5344CB8AC3E}">
        <p14:creationId xmlns:p14="http://schemas.microsoft.com/office/powerpoint/2010/main" val="4257581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CC3DE07-6CEC-45C8-A047-3A9E2584803A}"/>
              </a:ext>
            </a:extLst>
          </p:cNvPr>
          <p:cNvSpPr txBox="1"/>
          <p:nvPr/>
        </p:nvSpPr>
        <p:spPr>
          <a:xfrm>
            <a:off x="522250" y="2377327"/>
            <a:ext cx="1104802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</a:rPr>
              <a:t>Body Cameras </a:t>
            </a:r>
            <a:r>
              <a:rPr lang="en-US" sz="2800" b="1" dirty="0">
                <a:solidFill>
                  <a:srgbClr val="FFC000"/>
                </a:solidFill>
              </a:rPr>
              <a:t>(50 ILCS 706/10 et seq.)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		</a:t>
            </a:r>
            <a:r>
              <a:rPr lang="en-US" sz="2800" b="1" dirty="0">
                <a:solidFill>
                  <a:srgbClr val="FF0000"/>
                </a:solidFill>
              </a:rPr>
              <a:t>Law Enforcement Related Activities = ON</a:t>
            </a:r>
          </a:p>
          <a:p>
            <a:pPr marL="2003425"/>
            <a:r>
              <a:rPr lang="en-US" sz="2800" b="1" dirty="0">
                <a:solidFill>
                  <a:schemeClr val="bg1"/>
                </a:solidFill>
              </a:rPr>
              <a:t>EXAMPLES: </a:t>
            </a:r>
            <a:r>
              <a:rPr lang="en-US" sz="2800" b="1" i="0" dirty="0">
                <a:solidFill>
                  <a:schemeClr val="bg1"/>
                </a:solidFill>
                <a:effectLst/>
              </a:rPr>
              <a:t>traffic stops, pedestrian stops, arrests, searches, interrogations, investigations, pursuits, crowd control, traffic control, non-community caretaking interactions with an individual while on patrol, or any other instance in which the officer is enforcing the laws of the municipality, county, or State.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			       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FB19000-67C6-725B-F6BF-5B4C9945C349}"/>
              </a:ext>
            </a:extLst>
          </p:cNvPr>
          <p:cNvSpPr/>
          <p:nvPr/>
        </p:nvSpPr>
        <p:spPr>
          <a:xfrm>
            <a:off x="1104176" y="427954"/>
            <a:ext cx="10492903" cy="1452664"/>
          </a:xfrm>
          <a:prstGeom prst="roundRect">
            <a:avLst/>
          </a:prstGeom>
          <a:noFill/>
          <a:ln w="76200">
            <a:solidFill>
              <a:srgbClr val="E0BF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A620627-14AD-E6E7-3896-C3E398E650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06" y="179600"/>
            <a:ext cx="1959853" cy="1949373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E5A37AC-BC1C-8458-7045-B82202961256}"/>
              </a:ext>
            </a:extLst>
          </p:cNvPr>
          <p:cNvSpPr/>
          <p:nvPr/>
        </p:nvSpPr>
        <p:spPr>
          <a:xfrm>
            <a:off x="2267211" y="496861"/>
            <a:ext cx="4461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SAFE-T Act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B6CD8D-34B3-9A05-4617-490C52FCE9C9}"/>
              </a:ext>
            </a:extLst>
          </p:cNvPr>
          <p:cNvSpPr/>
          <p:nvPr/>
        </p:nvSpPr>
        <p:spPr>
          <a:xfrm>
            <a:off x="2267211" y="1220136"/>
            <a:ext cx="51766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Impact on Policing, Prosecuting &amp; Public Safety</a:t>
            </a:r>
          </a:p>
        </p:txBody>
      </p:sp>
    </p:spTree>
    <p:extLst>
      <p:ext uri="{BB962C8B-B14F-4D97-AF65-F5344CB8AC3E}">
        <p14:creationId xmlns:p14="http://schemas.microsoft.com/office/powerpoint/2010/main" val="320964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CC3DE07-6CEC-45C8-A047-3A9E2584803A}"/>
              </a:ext>
            </a:extLst>
          </p:cNvPr>
          <p:cNvSpPr txBox="1"/>
          <p:nvPr/>
        </p:nvSpPr>
        <p:spPr>
          <a:xfrm>
            <a:off x="522250" y="2377327"/>
            <a:ext cx="1104802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</a:rPr>
              <a:t>Body Cameras </a:t>
            </a:r>
            <a:r>
              <a:rPr lang="en-US" sz="2800" b="1" dirty="0">
                <a:solidFill>
                  <a:srgbClr val="FFC000"/>
                </a:solidFill>
              </a:rPr>
              <a:t>(50 ILCS 706/10 et seq.)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		</a:t>
            </a:r>
            <a:r>
              <a:rPr lang="en-US" sz="2800" b="1" dirty="0">
                <a:solidFill>
                  <a:srgbClr val="00B050"/>
                </a:solidFill>
              </a:rPr>
              <a:t>Community Caretaking Functions     = OFF</a:t>
            </a:r>
          </a:p>
          <a:p>
            <a:pPr marL="2111375"/>
            <a:r>
              <a:rPr lang="en-US" sz="2800" b="1" i="0" dirty="0">
                <a:solidFill>
                  <a:schemeClr val="bg1"/>
                </a:solidFill>
                <a:effectLst/>
              </a:rPr>
              <a:t>EXAMPLES: participating in town halls or other community outreach, helping a child find his or her parents, providing death notifications, and performing in-home or hospital well-being checks on the sick, elderly, or persons presumed missing. 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/>
              <a:t>			      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775ABF2-C92A-CA09-CDCE-D9873ED3242C}"/>
              </a:ext>
            </a:extLst>
          </p:cNvPr>
          <p:cNvSpPr/>
          <p:nvPr/>
        </p:nvSpPr>
        <p:spPr>
          <a:xfrm>
            <a:off x="1104176" y="427954"/>
            <a:ext cx="10492903" cy="1452664"/>
          </a:xfrm>
          <a:prstGeom prst="roundRect">
            <a:avLst/>
          </a:prstGeom>
          <a:noFill/>
          <a:ln w="76200">
            <a:solidFill>
              <a:srgbClr val="E0BF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4EF2791-B643-FE53-83D9-EA7C92626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06" y="179600"/>
            <a:ext cx="1959853" cy="194937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168EF3A-A0EE-6EAE-CEA0-E4800D265AA0}"/>
              </a:ext>
            </a:extLst>
          </p:cNvPr>
          <p:cNvSpPr/>
          <p:nvPr/>
        </p:nvSpPr>
        <p:spPr>
          <a:xfrm>
            <a:off x="2267211" y="496861"/>
            <a:ext cx="4461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SAFE-T Act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225CA6-54B2-AB23-3403-120120E5F6B2}"/>
              </a:ext>
            </a:extLst>
          </p:cNvPr>
          <p:cNvSpPr/>
          <p:nvPr/>
        </p:nvSpPr>
        <p:spPr>
          <a:xfrm>
            <a:off x="2267211" y="1220136"/>
            <a:ext cx="51766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Impact on Policing, Prosecuting &amp; Public Safety</a:t>
            </a:r>
          </a:p>
        </p:txBody>
      </p:sp>
    </p:spTree>
    <p:extLst>
      <p:ext uri="{BB962C8B-B14F-4D97-AF65-F5344CB8AC3E}">
        <p14:creationId xmlns:p14="http://schemas.microsoft.com/office/powerpoint/2010/main" val="4267606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CC3DE07-6CEC-45C8-A047-3A9E2584803A}"/>
              </a:ext>
            </a:extLst>
          </p:cNvPr>
          <p:cNvSpPr txBox="1"/>
          <p:nvPr/>
        </p:nvSpPr>
        <p:spPr>
          <a:xfrm>
            <a:off x="571989" y="3338448"/>
            <a:ext cx="11048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chemeClr val="bg1"/>
                </a:solidFill>
              </a:rPr>
              <a:t>ARREST</a:t>
            </a:r>
            <a:r>
              <a:rPr lang="en-US" sz="3600" b="1" dirty="0">
                <a:solidFill>
                  <a:schemeClr val="bg1"/>
                </a:solidFill>
              </a:rPr>
              <a:t> v. </a:t>
            </a:r>
            <a:r>
              <a:rPr lang="en-US" sz="3600" b="1" u="sng" dirty="0">
                <a:solidFill>
                  <a:schemeClr val="bg1"/>
                </a:solidFill>
              </a:rPr>
              <a:t>DETENTION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9FD45E4-312C-76F2-5B90-43D558B8ACEC}"/>
              </a:ext>
            </a:extLst>
          </p:cNvPr>
          <p:cNvSpPr txBox="1">
            <a:spLocks/>
          </p:cNvSpPr>
          <p:nvPr/>
        </p:nvSpPr>
        <p:spPr>
          <a:xfrm>
            <a:off x="282306" y="2934410"/>
            <a:ext cx="11595565" cy="34226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B12F85B-B218-47BA-1CB8-0986257B0587}"/>
              </a:ext>
            </a:extLst>
          </p:cNvPr>
          <p:cNvSpPr/>
          <p:nvPr/>
        </p:nvSpPr>
        <p:spPr>
          <a:xfrm>
            <a:off x="1104176" y="427954"/>
            <a:ext cx="10492903" cy="1452664"/>
          </a:xfrm>
          <a:prstGeom prst="roundRect">
            <a:avLst/>
          </a:prstGeom>
          <a:noFill/>
          <a:ln w="76200">
            <a:solidFill>
              <a:srgbClr val="E0BF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1F6EC31-5428-2513-8A38-854CDC21E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06" y="179600"/>
            <a:ext cx="1959853" cy="194937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7C2BC66-3F2D-6080-2428-8164421FDA69}"/>
              </a:ext>
            </a:extLst>
          </p:cNvPr>
          <p:cNvSpPr/>
          <p:nvPr/>
        </p:nvSpPr>
        <p:spPr>
          <a:xfrm>
            <a:off x="2267211" y="496861"/>
            <a:ext cx="4461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SAFE-T Act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A8ABD56-7E62-DC7C-D9C1-F597506915D5}"/>
              </a:ext>
            </a:extLst>
          </p:cNvPr>
          <p:cNvSpPr/>
          <p:nvPr/>
        </p:nvSpPr>
        <p:spPr>
          <a:xfrm>
            <a:off x="2267211" y="1220136"/>
            <a:ext cx="51766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Impact on Policing, Prosecuting &amp; Public Safety</a:t>
            </a:r>
          </a:p>
        </p:txBody>
      </p:sp>
    </p:spTree>
    <p:extLst>
      <p:ext uri="{BB962C8B-B14F-4D97-AF65-F5344CB8AC3E}">
        <p14:creationId xmlns:p14="http://schemas.microsoft.com/office/powerpoint/2010/main" val="4006708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CC3DE07-6CEC-45C8-A047-3A9E2584803A}"/>
              </a:ext>
            </a:extLst>
          </p:cNvPr>
          <p:cNvSpPr txBox="1"/>
          <p:nvPr/>
        </p:nvSpPr>
        <p:spPr>
          <a:xfrm>
            <a:off x="522250" y="2377327"/>
            <a:ext cx="11048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WHO MAY BE </a:t>
            </a:r>
            <a:r>
              <a:rPr lang="en-US" sz="3600" b="1" u="sng" dirty="0">
                <a:solidFill>
                  <a:srgbClr val="FF0000"/>
                </a:solidFill>
              </a:rPr>
              <a:t>ARRESTED</a:t>
            </a:r>
            <a:r>
              <a:rPr lang="en-US" sz="36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9FD45E4-312C-76F2-5B90-43D558B8ACEC}"/>
              </a:ext>
            </a:extLst>
          </p:cNvPr>
          <p:cNvSpPr txBox="1">
            <a:spLocks/>
          </p:cNvSpPr>
          <p:nvPr/>
        </p:nvSpPr>
        <p:spPr>
          <a:xfrm>
            <a:off x="282306" y="2934410"/>
            <a:ext cx="11595565" cy="34226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75053E-6F40-17C0-6FB9-20595B19AAB9}"/>
              </a:ext>
            </a:extLst>
          </p:cNvPr>
          <p:cNvSpPr txBox="1"/>
          <p:nvPr/>
        </p:nvSpPr>
        <p:spPr>
          <a:xfrm>
            <a:off x="432262" y="2643368"/>
            <a:ext cx="114616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bg1"/>
                </a:solidFill>
              </a:rPr>
              <a:t>The crime is a Class A or Felony offense; or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bg1"/>
                </a:solidFill>
              </a:rPr>
              <a:t>The offender does not present proper identification;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bg1"/>
                </a:solidFill>
              </a:rPr>
              <a:t>The crime “persists” after issuance of a citation – </a:t>
            </a:r>
            <a:r>
              <a:rPr lang="en-US" sz="2000" b="1" dirty="0">
                <a:solidFill>
                  <a:schemeClr val="bg1"/>
                </a:solidFill>
              </a:rPr>
              <a:t>document basis for this belief;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bg1"/>
                </a:solidFill>
              </a:rPr>
              <a:t>Person poses a threat to themselves (mental health); or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bg1"/>
                </a:solidFill>
              </a:rPr>
              <a:t>The person poses a threat to the community or any person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B12F85B-B218-47BA-1CB8-0986257B0587}"/>
              </a:ext>
            </a:extLst>
          </p:cNvPr>
          <p:cNvSpPr/>
          <p:nvPr/>
        </p:nvSpPr>
        <p:spPr>
          <a:xfrm>
            <a:off x="1104176" y="427954"/>
            <a:ext cx="10492903" cy="1452664"/>
          </a:xfrm>
          <a:prstGeom prst="roundRect">
            <a:avLst/>
          </a:prstGeom>
          <a:noFill/>
          <a:ln w="76200">
            <a:solidFill>
              <a:srgbClr val="E0BF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1F6EC31-5428-2513-8A38-854CDC21E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06" y="179600"/>
            <a:ext cx="1959853" cy="194937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7C2BC66-3F2D-6080-2428-8164421FDA69}"/>
              </a:ext>
            </a:extLst>
          </p:cNvPr>
          <p:cNvSpPr/>
          <p:nvPr/>
        </p:nvSpPr>
        <p:spPr>
          <a:xfrm>
            <a:off x="2267211" y="496861"/>
            <a:ext cx="4461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SAFE-T Act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A8ABD56-7E62-DC7C-D9C1-F597506915D5}"/>
              </a:ext>
            </a:extLst>
          </p:cNvPr>
          <p:cNvSpPr/>
          <p:nvPr/>
        </p:nvSpPr>
        <p:spPr>
          <a:xfrm>
            <a:off x="2267211" y="1220136"/>
            <a:ext cx="51766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Impact on Policing, Prosecuting &amp; Public Safety</a:t>
            </a:r>
          </a:p>
        </p:txBody>
      </p:sp>
    </p:spTree>
    <p:extLst>
      <p:ext uri="{BB962C8B-B14F-4D97-AF65-F5344CB8AC3E}">
        <p14:creationId xmlns:p14="http://schemas.microsoft.com/office/powerpoint/2010/main" val="4033796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9FD45E4-312C-76F2-5B90-43D558B8ACEC}"/>
              </a:ext>
            </a:extLst>
          </p:cNvPr>
          <p:cNvSpPr txBox="1">
            <a:spLocks/>
          </p:cNvSpPr>
          <p:nvPr/>
        </p:nvSpPr>
        <p:spPr>
          <a:xfrm>
            <a:off x="282306" y="2934410"/>
            <a:ext cx="11595565" cy="34226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AABEE9-002D-6951-B687-52819B9856BE}"/>
              </a:ext>
            </a:extLst>
          </p:cNvPr>
          <p:cNvSpPr txBox="1"/>
          <p:nvPr/>
        </p:nvSpPr>
        <p:spPr>
          <a:xfrm>
            <a:off x="515576" y="2377327"/>
            <a:ext cx="11048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WHO MUST BE </a:t>
            </a:r>
            <a:r>
              <a:rPr lang="en-US" sz="3600" b="1" u="sng" dirty="0">
                <a:solidFill>
                  <a:srgbClr val="FF0000"/>
                </a:solidFill>
              </a:rPr>
              <a:t>RELEASED</a:t>
            </a:r>
            <a:r>
              <a:rPr lang="en-US" sz="36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847A799-5A1B-8E90-1420-2FAB6102F6D8}"/>
              </a:ext>
            </a:extLst>
          </p:cNvPr>
          <p:cNvSpPr txBox="1">
            <a:spLocks/>
          </p:cNvSpPr>
          <p:nvPr/>
        </p:nvSpPr>
        <p:spPr>
          <a:xfrm>
            <a:off x="522250" y="3071872"/>
            <a:ext cx="11595565" cy="34226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CLASS B</a:t>
            </a:r>
            <a:r>
              <a:rPr lang="en-US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 &amp; </a:t>
            </a:r>
            <a:r>
              <a:rPr lang="en-US" sz="3600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CLASS C </a:t>
            </a:r>
            <a:r>
              <a:rPr lang="en-US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OFFENSES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	Criminal Trespassing				Telephone Harassment      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	Disorderly Conduct (alarmed/disturbed)	POC 10-30 grams	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	Agg Speeding 26-35				Assault 	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cs typeface="Times New Roman" panose="02020603050405020304" pitchFamily="18" charset="0"/>
              </a:rPr>
              <a:t>	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b="1" dirty="0">
              <a:cs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A0EF5E2-ECA1-C75D-C97F-0339B0B80FE8}"/>
              </a:ext>
            </a:extLst>
          </p:cNvPr>
          <p:cNvSpPr/>
          <p:nvPr/>
        </p:nvSpPr>
        <p:spPr>
          <a:xfrm>
            <a:off x="1104176" y="427954"/>
            <a:ext cx="10492903" cy="1452664"/>
          </a:xfrm>
          <a:prstGeom prst="roundRect">
            <a:avLst/>
          </a:prstGeom>
          <a:noFill/>
          <a:ln w="76200">
            <a:solidFill>
              <a:srgbClr val="E0BF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DAB4564-A9D0-6F80-6D6A-455641519B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06" y="179600"/>
            <a:ext cx="1959853" cy="1949373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9128564-B55E-2BB4-3302-BCE3C921B34B}"/>
              </a:ext>
            </a:extLst>
          </p:cNvPr>
          <p:cNvSpPr/>
          <p:nvPr/>
        </p:nvSpPr>
        <p:spPr>
          <a:xfrm>
            <a:off x="2267211" y="496861"/>
            <a:ext cx="4461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SAFE-T Act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03144C3-878A-65C7-7713-ABC93E482E62}"/>
              </a:ext>
            </a:extLst>
          </p:cNvPr>
          <p:cNvSpPr/>
          <p:nvPr/>
        </p:nvSpPr>
        <p:spPr>
          <a:xfrm>
            <a:off x="2267211" y="1220136"/>
            <a:ext cx="51766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Impact on Policing, Prosecuting &amp; Public Safety</a:t>
            </a:r>
          </a:p>
        </p:txBody>
      </p:sp>
    </p:spTree>
    <p:extLst>
      <p:ext uri="{BB962C8B-B14F-4D97-AF65-F5344CB8AC3E}">
        <p14:creationId xmlns:p14="http://schemas.microsoft.com/office/powerpoint/2010/main" val="140268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CC3DE07-6CEC-45C8-A047-3A9E2584803A}"/>
              </a:ext>
            </a:extLst>
          </p:cNvPr>
          <p:cNvSpPr txBox="1"/>
          <p:nvPr/>
        </p:nvSpPr>
        <p:spPr>
          <a:xfrm>
            <a:off x="522250" y="2377327"/>
            <a:ext cx="110480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DETENTION - when can an offender be detained?</a:t>
            </a:r>
          </a:p>
          <a:p>
            <a:endParaRPr lang="en-US" sz="3600" b="1" dirty="0">
              <a:solidFill>
                <a:srgbClr val="FFC000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	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9FD45E4-312C-76F2-5B90-43D558B8ACEC}"/>
              </a:ext>
            </a:extLst>
          </p:cNvPr>
          <p:cNvSpPr txBox="1">
            <a:spLocks/>
          </p:cNvSpPr>
          <p:nvPr/>
        </p:nvSpPr>
        <p:spPr>
          <a:xfrm>
            <a:off x="282306" y="2934410"/>
            <a:ext cx="11595565" cy="34226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Ten sections of detainable offenses under 725 ILCS 5/110-6.1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	(a)(1)	Any non-</a:t>
            </a:r>
            <a:r>
              <a:rPr lang="en-US" b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probationable</a:t>
            </a:r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 felony 	(a)(1.5)   Certain Forcible Felonies	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	(a)(2)   Stalking/Aggravated Stalking    	(a)(3)      VOP, NCO, etc.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	(a)(4)   Domestic Battery/Agg. Domestic  	(a)(5)      Most Sexual Offenses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	(a)(6)	Most Gun Offenses + misc.		(a)(6.5)  Animal Cruelty/Most Agg DUIs 	(a)(7)	Attempt of offenses in 1-6.5		(a)(8)	  “Willful Flight” - impossible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9FB5DF8-9CB6-0177-029B-6AE861B6207C}"/>
              </a:ext>
            </a:extLst>
          </p:cNvPr>
          <p:cNvSpPr/>
          <p:nvPr/>
        </p:nvSpPr>
        <p:spPr>
          <a:xfrm>
            <a:off x="1104176" y="427954"/>
            <a:ext cx="10492903" cy="1452664"/>
          </a:xfrm>
          <a:prstGeom prst="roundRect">
            <a:avLst/>
          </a:prstGeom>
          <a:noFill/>
          <a:ln w="76200">
            <a:solidFill>
              <a:srgbClr val="E0BF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7CEF3D3-D1D7-16F5-5C0A-04326B25F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06" y="179600"/>
            <a:ext cx="1959853" cy="194937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6AA4FEF-909B-DAEB-4CBB-336548F42E77}"/>
              </a:ext>
            </a:extLst>
          </p:cNvPr>
          <p:cNvSpPr/>
          <p:nvPr/>
        </p:nvSpPr>
        <p:spPr>
          <a:xfrm>
            <a:off x="2267211" y="496861"/>
            <a:ext cx="4461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SAFE-T Act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0B09D6-9521-80A6-1FAC-591B773FE3F7}"/>
              </a:ext>
            </a:extLst>
          </p:cNvPr>
          <p:cNvSpPr/>
          <p:nvPr/>
        </p:nvSpPr>
        <p:spPr>
          <a:xfrm>
            <a:off x="2267211" y="1220136"/>
            <a:ext cx="51766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Impact on Policing, Prosecuting &amp; Public Safety</a:t>
            </a:r>
          </a:p>
        </p:txBody>
      </p:sp>
    </p:spTree>
    <p:extLst>
      <p:ext uri="{BB962C8B-B14F-4D97-AF65-F5344CB8AC3E}">
        <p14:creationId xmlns:p14="http://schemas.microsoft.com/office/powerpoint/2010/main" val="489395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CC3DE07-6CEC-45C8-A047-3A9E2584803A}"/>
              </a:ext>
            </a:extLst>
          </p:cNvPr>
          <p:cNvSpPr txBox="1"/>
          <p:nvPr/>
        </p:nvSpPr>
        <p:spPr>
          <a:xfrm>
            <a:off x="522250" y="2377327"/>
            <a:ext cx="110480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Are There Non-Detainable Offenses?</a:t>
            </a:r>
          </a:p>
          <a:p>
            <a:endParaRPr lang="en-US" sz="3600" b="1" dirty="0">
              <a:solidFill>
                <a:srgbClr val="FFC000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	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5143766-B114-D1A4-290B-BBBE4CA5677C}"/>
              </a:ext>
            </a:extLst>
          </p:cNvPr>
          <p:cNvSpPr/>
          <p:nvPr/>
        </p:nvSpPr>
        <p:spPr>
          <a:xfrm>
            <a:off x="1104176" y="427954"/>
            <a:ext cx="10492903" cy="1452664"/>
          </a:xfrm>
          <a:prstGeom prst="roundRect">
            <a:avLst/>
          </a:prstGeom>
          <a:noFill/>
          <a:ln w="76200">
            <a:solidFill>
              <a:srgbClr val="E0BF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1D3CC80-68AD-CCD3-F438-67E49BCFD5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06" y="179600"/>
            <a:ext cx="1959853" cy="194937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FC368C4-0416-6875-52A9-363555421861}"/>
              </a:ext>
            </a:extLst>
          </p:cNvPr>
          <p:cNvSpPr/>
          <p:nvPr/>
        </p:nvSpPr>
        <p:spPr>
          <a:xfrm>
            <a:off x="2267211" y="496861"/>
            <a:ext cx="4461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SAFE-T Act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F4022FA-EAEF-BE43-8413-200484E8B19E}"/>
              </a:ext>
            </a:extLst>
          </p:cNvPr>
          <p:cNvSpPr txBox="1">
            <a:spLocks/>
          </p:cNvSpPr>
          <p:nvPr/>
        </p:nvSpPr>
        <p:spPr>
          <a:xfrm>
            <a:off x="282306" y="3061221"/>
            <a:ext cx="11595565" cy="34226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DUI, Aggravated DUI, School Bus</a:t>
            </a:r>
          </a:p>
          <a:p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Solicitation of a Sexual Act (minor or a profound intellectual disability)</a:t>
            </a:r>
          </a:p>
          <a:p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Criminal Trespass / Disorderly Conduct</a:t>
            </a:r>
          </a:p>
          <a:p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Aggravated Battery to a Senior Citizen, Police Officer, Firefighter, Nurse, Disabled Person, </a:t>
            </a:r>
            <a:r>
              <a:rPr lang="en-US" sz="1000" b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etc</a:t>
            </a:r>
            <a:endParaRPr lang="en-US" sz="10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Retail Theft (x10)</a:t>
            </a:r>
          </a:p>
          <a:p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Manufacturing, Delivering or Possessing &lt;15 grams of fentanyl* </a:t>
            </a:r>
          </a:p>
          <a:p>
            <a:pPr>
              <a:spcBef>
                <a:spcPts val="0"/>
              </a:spcBef>
            </a:pPr>
            <a:r>
              <a:rPr lang="en-US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					 	                 87.8% of all opioid O/D deaths due to fentanyl, 2021.</a:t>
            </a:r>
          </a:p>
          <a:p>
            <a:pPr algn="r">
              <a:spcBef>
                <a:spcPts val="0"/>
              </a:spcBef>
            </a:pPr>
            <a:r>
              <a:rPr lang="en-US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2mg is a lethal dose; 15,000mg = 7,500 people		      </a:t>
            </a:r>
          </a:p>
          <a:p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and many more…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410983-8494-83A5-4B58-0E7F668E75D6}"/>
              </a:ext>
            </a:extLst>
          </p:cNvPr>
          <p:cNvSpPr/>
          <p:nvPr/>
        </p:nvSpPr>
        <p:spPr>
          <a:xfrm>
            <a:off x="2267211" y="1220136"/>
            <a:ext cx="51766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Impact on Policing, Prosecuting &amp; Public Safety</a:t>
            </a:r>
          </a:p>
        </p:txBody>
      </p:sp>
    </p:spTree>
    <p:extLst>
      <p:ext uri="{BB962C8B-B14F-4D97-AF65-F5344CB8AC3E}">
        <p14:creationId xmlns:p14="http://schemas.microsoft.com/office/powerpoint/2010/main" val="1942158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816</Words>
  <Application>Microsoft Office PowerPoint</Application>
  <PresentationFormat>Widescreen</PresentationFormat>
  <Paragraphs>101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</dc:creator>
  <cp:lastModifiedBy>Jim Rowe</cp:lastModifiedBy>
  <cp:revision>9</cp:revision>
  <cp:lastPrinted>2023-08-13T23:24:19Z</cp:lastPrinted>
  <dcterms:created xsi:type="dcterms:W3CDTF">2022-12-22T02:58:25Z</dcterms:created>
  <dcterms:modified xsi:type="dcterms:W3CDTF">2023-09-14T02:07:45Z</dcterms:modified>
</cp:coreProperties>
</file>